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4" r:id="rId5"/>
  </p:sldMasterIdLst>
  <p:sldIdLst>
    <p:sldId id="340" r:id="rId6"/>
    <p:sldId id="2147471650" r:id="rId7"/>
    <p:sldId id="2147471687" r:id="rId8"/>
    <p:sldId id="2147471688" r:id="rId9"/>
    <p:sldId id="2147471689" r:id="rId10"/>
    <p:sldId id="2147471691" r:id="rId11"/>
    <p:sldId id="21474716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AC9F4A-FCEB-4E0D-951C-8F3A15115893}" v="7" dt="2024-10-03T03:29:58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nivasan, Krishnan (DI SW PLM LCS APPS AR)" userId="b363b195-ab69-4aa5-a5be-448a1c2a8b4d" providerId="ADAL" clId="{3855517B-7C94-4089-B71C-B2F464AE61E9}"/>
    <pc:docChg chg="modSld">
      <pc:chgData name="Srinivasan, Krishnan (DI SW PLM LCS APPS AR)" userId="b363b195-ab69-4aa5-a5be-448a1c2a8b4d" providerId="ADAL" clId="{3855517B-7C94-4089-B71C-B2F464AE61E9}" dt="2024-10-03T14:23:09.283" v="77" actId="20577"/>
      <pc:docMkLst>
        <pc:docMk/>
      </pc:docMkLst>
      <pc:sldChg chg="modSp mod">
        <pc:chgData name="Srinivasan, Krishnan (DI SW PLM LCS APPS AR)" userId="b363b195-ab69-4aa5-a5be-448a1c2a8b4d" providerId="ADAL" clId="{3855517B-7C94-4089-B71C-B2F464AE61E9}" dt="2024-10-03T14:23:09.283" v="77" actId="20577"/>
        <pc:sldMkLst>
          <pc:docMk/>
          <pc:sldMk cId="255591453" sldId="340"/>
        </pc:sldMkLst>
        <pc:spChg chg="mod">
          <ac:chgData name="Srinivasan, Krishnan (DI SW PLM LCS APPS AR)" userId="b363b195-ab69-4aa5-a5be-448a1c2a8b4d" providerId="ADAL" clId="{3855517B-7C94-4089-B71C-B2F464AE61E9}" dt="2024-10-03T14:23:09.283" v="77" actId="20577"/>
          <ac:spMkLst>
            <pc:docMk/>
            <pc:sldMk cId="255591453" sldId="340"/>
            <ac:spMk id="17" creationId="{9F1C4C08-3D5C-4C0E-914A-F70CA07D065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hyperlink" Target="mailto:firstname.lastname@siemens.com" TargetMode="Externa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3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60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 withou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48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67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4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09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56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98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6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55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4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68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96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</a:extLst>
          </p:cNvPr>
          <p:cNvSpPr/>
          <p:nvPr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18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70B31D6-A2F6-954F-91BE-16FBF17BB0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1" name="Subtitle">
            <a:extLst>
              <a:ext uri="{FF2B5EF4-FFF2-40B4-BE49-F238E27FC236}">
                <a16:creationId xmlns:a16="http://schemas.microsoft.com/office/drawing/2014/main" id="{CA4A57BC-E214-1F41-9814-13487CD12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600" y="2429981"/>
            <a:ext cx="9216000" cy="3409751"/>
          </a:xfrm>
        </p:spPr>
        <p:txBody>
          <a:bodyPr/>
          <a:lstStyle>
            <a:lvl1pPr>
              <a:buFontTx/>
              <a:buNone/>
              <a:defRPr b="1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b="1">
                <a:solidFill>
                  <a:schemeClr val="bg1"/>
                </a:solidFill>
              </a:defRPr>
            </a:lvl2pPr>
          </a:lstStyle>
          <a:p>
            <a:pPr lvl="1"/>
            <a:r>
              <a:rPr lang="en-US"/>
              <a:t>First name Last name</a:t>
            </a:r>
          </a:p>
          <a:p>
            <a:r>
              <a:rPr lang="en-US"/>
              <a:t>Job title</a:t>
            </a:r>
            <a:br>
              <a:rPr lang="en-US"/>
            </a:br>
            <a:r>
              <a:rPr lang="en-US"/>
              <a:t>Street 123</a:t>
            </a:r>
            <a:br>
              <a:rPr lang="en-US"/>
            </a:br>
            <a:r>
              <a:rPr lang="en-US"/>
              <a:t>12345 City</a:t>
            </a:r>
            <a:br>
              <a:rPr lang="en-US"/>
            </a:br>
            <a:r>
              <a:rPr lang="en-US"/>
              <a:t>Country</a:t>
            </a:r>
          </a:p>
          <a:p>
            <a:pPr lvl="1"/>
            <a:r>
              <a:rPr lang="en-US"/>
              <a:t>Phone +49 123 45 67 89</a:t>
            </a:r>
          </a:p>
          <a:p>
            <a:r>
              <a:rPr lang="en-US"/>
              <a:t>Mobile +49 123 45 67 89 0</a:t>
            </a:r>
          </a:p>
          <a:p>
            <a:pPr lvl="1"/>
            <a:r>
              <a:rPr lang="en-US"/>
              <a:t>E-mail </a:t>
            </a:r>
            <a:r>
              <a:rPr lang="en-US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firstname.lastname</a:t>
            </a:r>
            <a:r>
              <a:rPr lang="en-US">
                <a:solidFill>
                  <a:srgbClr val="00BEDC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@siemens.com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1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  <p15:guide id="7" pos="624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ght - 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1" y="1414800"/>
            <a:ext cx="9863235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75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fireworks, star, table, sky&#10;&#10;Description automatically generated">
            <a:extLst>
              <a:ext uri="{FF2B5EF4-FFF2-40B4-BE49-F238E27FC236}">
                <a16:creationId xmlns:a16="http://schemas.microsoft.com/office/drawing/2014/main" id="{591CD5A4-BDEB-4734-8FA5-5C3B4A08A4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close up of a light&#10;&#10;Description automatically generated">
            <a:extLst>
              <a:ext uri="{FF2B5EF4-FFF2-40B4-BE49-F238E27FC236}">
                <a16:creationId xmlns:a16="http://schemas.microsoft.com/office/drawing/2014/main" id="{F50DEF7C-D243-494F-A738-41FC9AF515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M3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62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97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3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55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55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A picture containing light, star&#10;&#10;Description automatically generated">
            <a:extLst>
              <a:ext uri="{FF2B5EF4-FFF2-40B4-BE49-F238E27FC236}">
                <a16:creationId xmlns:a16="http://schemas.microsoft.com/office/drawing/2014/main" id="{AA220E05-4C1E-4F58-BFC0-57C07A95F7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38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45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39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5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477328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32400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02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231106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rIns="0" bIns="0" anchor="t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62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>
          <a:gsLst>
            <a:gs pos="52000">
              <a:schemeClr val="bg2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3502800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3780000"/>
            <a:ext cx="9287638" cy="166199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1000" b="500"/>
            </a:stretch>
          </a:blipFill>
        </p:spPr>
        <p:txBody>
          <a:bodyPr rIns="0" bIns="0" anchor="t">
            <a:spAutoFit/>
          </a:bodyPr>
          <a:lstStyle>
            <a:lvl1pPr marL="252000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 </a:t>
            </a:r>
            <a:br>
              <a:rPr lang="en-US"/>
            </a:br>
            <a:r>
              <a:rPr lang="en-US"/>
              <a:t>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52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2023 |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136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2023 |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74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2023 |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00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/ 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8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70837433-2C09-4518-AF0D-697A97CAC3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20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79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9252000" cy="149186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23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7611160" cy="6167438"/>
          </a:xfrm>
          <a:solidFill>
            <a:schemeClr val="accent1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2400" y="1054100"/>
            <a:ext cx="6156275" cy="2215991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05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33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25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66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79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43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4" name="Copy 3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8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6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Background pattern&#10;&#10;Description automatically generated">
            <a:extLst>
              <a:ext uri="{FF2B5EF4-FFF2-40B4-BE49-F238E27FC236}">
                <a16:creationId xmlns:a16="http://schemas.microsoft.com/office/drawing/2014/main" id="{DF3DAF0E-BB8A-4082-8CE7-1BBCE61C8C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4"/>
            <a:ext cx="11376788" cy="2769989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3"/>
            <a:ext cx="9288000" cy="1622621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45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1" y="1414800"/>
            <a:ext cx="7199313" cy="4752000"/>
          </a:xfrm>
          <a:solidFill>
            <a:schemeClr val="bg2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08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out logo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10C7B869-3095-4D4F-B832-8B607799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>
            <a:extLst>
              <a:ext uri="{FF2B5EF4-FFF2-40B4-BE49-F238E27FC236}">
                <a16:creationId xmlns:a16="http://schemas.microsoft.com/office/drawing/2014/main" id="{299C05E6-AE55-4C36-8543-1DA3751542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11163" y="1414800"/>
            <a:ext cx="7199311" cy="4752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Copy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BA12055-C879-45E9-A105-2B26D233C9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9AD82E40-8759-4AAC-B9F2-63E0F2C4CC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71BFC655-2850-F345-9ACF-84A558DBD5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54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604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rgbClr val="00FFB9"/>
              </a:buClr>
              <a:defRPr>
                <a:ln>
                  <a:noFill/>
                </a:ln>
              </a:defRPr>
            </a:lvl2pPr>
            <a:lvl3pPr>
              <a:buClr>
                <a:srgbClr val="00FFB9"/>
              </a:buClr>
              <a:defRPr>
                <a:ln>
                  <a:noFill/>
                </a:ln>
              </a:defRPr>
            </a:lvl3pPr>
            <a:lvl4pPr>
              <a:buClr>
                <a:srgbClr val="00FFB9"/>
              </a:buClr>
              <a:defRPr>
                <a:ln>
                  <a:noFill/>
                </a:ln>
              </a:defRPr>
            </a:lvl4pPr>
            <a:lvl5pPr>
              <a:buClr>
                <a:srgbClr val="00FFB9"/>
              </a:buClr>
              <a:defRPr>
                <a:ln>
                  <a:noFill/>
                </a:ln>
              </a:defRPr>
            </a:lvl5pPr>
            <a:lvl6pPr>
              <a:buClr>
                <a:srgbClr val="00FFB9"/>
              </a:buClr>
              <a:defRPr>
                <a:ln>
                  <a:noFill/>
                </a:ln>
              </a:defRPr>
            </a:lvl6pPr>
            <a:lvl7pPr>
              <a:buClr>
                <a:srgbClr val="00FFB9"/>
              </a:buClr>
              <a:defRPr>
                <a:ln>
                  <a:noFill/>
                </a:ln>
              </a:defRPr>
            </a:lvl7pPr>
            <a:lvl8pPr>
              <a:buClr>
                <a:srgbClr val="00FFB9"/>
              </a:buClr>
              <a:defRPr>
                <a:ln>
                  <a:noFill/>
                </a:ln>
              </a:defRPr>
            </a:lvl8pPr>
            <a:lvl9pPr>
              <a:buClr>
                <a:srgbClr val="00FFB9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12" name="Copy 3">
            <a:extLst>
              <a:ext uri="{FF2B5EF4-FFF2-40B4-BE49-F238E27FC236}">
                <a16:creationId xmlns:a16="http://schemas.microsoft.com/office/drawing/2014/main" id="{435A3032-C016-6848-95ED-D5C293A0DF6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187189" y="1414462"/>
            <a:ext cx="3600000" cy="4392000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vert="horz" lIns="216000" tIns="144000" rIns="216000" bIns="144000" rtlCol="0">
            <a:noAutofit/>
          </a:bodyPr>
          <a:lstStyle>
            <a:lvl1pPr>
              <a:defRPr lang="en-US">
                <a:ln>
                  <a:noFill/>
                </a:ln>
              </a:defRPr>
            </a:lvl1pPr>
            <a:lvl2pPr>
              <a:buClr>
                <a:schemeClr val="accent1"/>
              </a:buClr>
              <a:defRPr lang="en-US">
                <a:ln>
                  <a:noFill/>
                </a:ln>
              </a:defRPr>
            </a:lvl2pPr>
            <a:lvl3pPr>
              <a:buClr>
                <a:schemeClr val="accent1"/>
              </a:buClr>
              <a:defRPr lang="en-US">
                <a:ln>
                  <a:noFill/>
                </a:ln>
              </a:defRPr>
            </a:lvl3pPr>
            <a:lvl4pPr>
              <a:buClr>
                <a:schemeClr val="accent1"/>
              </a:buClr>
              <a:defRPr lang="en-US">
                <a:ln>
                  <a:noFill/>
                </a:ln>
              </a:defRPr>
            </a:lvl4pPr>
            <a:lvl5pPr>
              <a:buClr>
                <a:schemeClr val="accent1"/>
              </a:buClr>
              <a:defRPr lang="en-US" dirty="0">
                <a:ln>
                  <a:noFill/>
                </a:ln>
              </a:defRPr>
            </a:lvl5pPr>
            <a:lvl6pPr>
              <a:buClr>
                <a:schemeClr val="accent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accent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>
              <a:buClr>
                <a:srgbClr val="00FFB9"/>
              </a:buClr>
            </a:pPr>
            <a:r>
              <a:rPr lang="en-US"/>
              <a:t>Second level</a:t>
            </a:r>
          </a:p>
          <a:p>
            <a:pPr lvl="2">
              <a:buClr>
                <a:srgbClr val="00FFB9"/>
              </a:buClr>
            </a:pPr>
            <a:r>
              <a:rPr lang="en-US"/>
              <a:t>Third level</a:t>
            </a:r>
          </a:p>
          <a:p>
            <a:pPr lvl="3">
              <a:buClr>
                <a:srgbClr val="00FFB9"/>
              </a:buClr>
            </a:pPr>
            <a:r>
              <a:rPr lang="en-US"/>
              <a:t>Fourth level</a:t>
            </a:r>
          </a:p>
          <a:p>
            <a:pPr lvl="4">
              <a:buClr>
                <a:srgbClr val="00FFB9"/>
              </a:buClr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56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</a:extLst>
          </p:cNvPr>
          <p:cNvSpPr/>
          <p:nvPr userDrawn="1"/>
        </p:nvSpPr>
        <p:spPr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0">
                <a:srgbClr val="00FFB9"/>
              </a:gs>
              <a:gs pos="10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01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96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163" y="1234800"/>
            <a:ext cx="9863237" cy="1162523"/>
          </a:xfr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54000" rIns="0" bIns="0" anchor="t" anchorCtr="0">
            <a:spAutoFit/>
          </a:bodyPr>
          <a:lstStyle>
            <a:lvl1pPr marL="54000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2pPr>
            <a:lvl3pPr marL="18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4pPr>
            <a:lvl5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5pPr>
            <a:lvl6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7pPr>
            <a:lvl8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72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 b="1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Department etc.</a:t>
            </a:r>
          </a:p>
          <a:p>
            <a:pPr lvl="3"/>
            <a:r>
              <a:rPr lang="en-US"/>
              <a:t>subchapter</a:t>
            </a:r>
          </a:p>
          <a:p>
            <a:pPr lvl="4"/>
            <a:r>
              <a:rPr lang="en-US"/>
              <a:t>active subchapter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65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ep Blue -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2023 |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78DA4048-7AAC-1563-818F-05547AE46189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951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adient DB–Petrol 40pt">
    <p:bg>
      <p:bgPr>
        <a:gradFill>
          <a:gsLst>
            <a:gs pos="33000">
              <a:schemeClr val="accent6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gnisphere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598EC2-770B-4F85-A209-57F0E7709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9288000" cy="2462213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pic>
        <p:nvPicPr>
          <p:cNvPr id="10" name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700"/>
            </a:stretch>
          </a:blipFill>
        </p:spPr>
        <p:txBody>
          <a:bodyPr rIns="0" bIns="0" anchor="t" anchorCtr="0">
            <a:spAutoFit/>
          </a:bodyPr>
          <a:lstStyle>
            <a:lvl1pPr marL="540000">
              <a:lnSpc>
                <a:spcPct val="100000"/>
              </a:lnSpc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66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414463"/>
            <a:ext cx="11376788" cy="2769989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rIns="0" bIns="0" anchor="t" anchorCtr="0">
            <a:spAutoFit/>
          </a:bodyPr>
          <a:lstStyle>
            <a:lvl1pPr marL="414000">
              <a:lnSpc>
                <a:spcPct val="10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3 lines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85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399" y="1414463"/>
            <a:ext cx="11370437" cy="246221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b="500"/>
            </a:stretch>
          </a:blipFill>
        </p:spPr>
        <p:txBody>
          <a:bodyPr wrap="square" rIns="0" bIns="0" anchor="t" anchorCtr="0">
            <a:spAutoFit/>
          </a:bodyPr>
          <a:lstStyle>
            <a:lvl1pPr marL="270000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br>
              <a:rPr lang="en-US"/>
            </a:br>
            <a:r>
              <a:rPr lang="en-US"/>
              <a:t>extra long headlines</a:t>
            </a:r>
            <a:br>
              <a:rPr lang="en-US"/>
            </a:br>
            <a:r>
              <a:rPr lang="en-US"/>
              <a:t>4 lines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492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76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54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2022 | 2022-01-01 | Author | Title | Siemens Digital Industries Software | Where today meets tomorrow.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55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Unrestricted | © Siemens 2023 | Siemens Digital Industries Software 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88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414463"/>
            <a:ext cx="9288000" cy="615553"/>
          </a:xfrm>
        </p:spPr>
        <p:txBody>
          <a:bodyPr/>
          <a:lstStyle/>
          <a:p>
            <a:r>
              <a:rPr lang="en-US" b="0" i="1" dirty="0"/>
              <a:t>OSLC Enhancements for PLM</a:t>
            </a:r>
            <a:endParaRPr lang="en-US" b="0" dirty="0"/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9F1C4C08-3D5C-4C0E-914A-F70CA07D0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163" y="3429001"/>
            <a:ext cx="9288000" cy="2377798"/>
          </a:xfrm>
        </p:spPr>
        <p:txBody>
          <a:bodyPr/>
          <a:lstStyle/>
          <a:p>
            <a:r>
              <a:rPr lang="en-US" sz="2000" dirty="0"/>
              <a:t>Krishnan Srinivasan</a:t>
            </a:r>
          </a:p>
          <a:p>
            <a:r>
              <a:rPr lang="en-US" sz="2000"/>
              <a:t>Sai Ganesh </a:t>
            </a:r>
            <a:r>
              <a:rPr lang="en-US" sz="2000" dirty="0"/>
              <a:t>Ramani</a:t>
            </a:r>
          </a:p>
          <a:p>
            <a:r>
              <a:rPr lang="en-US" sz="2000" dirty="0"/>
              <a:t>Ed Gentry</a:t>
            </a:r>
          </a:p>
          <a:p>
            <a:r>
              <a:rPr lang="en-US" sz="2000" dirty="0"/>
              <a:t>Siemens Digital Industries Software</a:t>
            </a:r>
          </a:p>
          <a:p>
            <a:r>
              <a:rPr lang="en-US" sz="2000" dirty="0"/>
              <a:t>Date: 2024-10-03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|© Siemens 2024| Siemens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255591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354D-D35E-7F4B-0784-8ECEF8BC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Scope of the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D31CD-707D-BA22-53FA-D27D3773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800"/>
            <a:ext cx="11780838" cy="47520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i="0" dirty="0"/>
              <a:t>Extend the OSCL domains specifications to introduce new domains to include  PLM domains like </a:t>
            </a:r>
          </a:p>
          <a:p>
            <a:pPr marL="465750" lvl="1" indent="-285750">
              <a:buFont typeface="Wingdings" panose="05000000000000000000" pitchFamily="2" charset="2"/>
              <a:buChar char="§"/>
            </a:pPr>
            <a:r>
              <a:rPr lang="en-GB" i="0" dirty="0"/>
              <a:t>Bill of Material of Parts</a:t>
            </a:r>
          </a:p>
          <a:p>
            <a:pPr marL="465750" lvl="1" indent="-285750">
              <a:buFont typeface="Wingdings" panose="05000000000000000000" pitchFamily="2" charset="2"/>
              <a:buChar char="§"/>
            </a:pPr>
            <a:r>
              <a:rPr lang="en-GB" i="0" dirty="0"/>
              <a:t>Mechanical Design Data</a:t>
            </a:r>
          </a:p>
          <a:p>
            <a:pPr marL="465750" lvl="1" indent="-285750">
              <a:buFont typeface="Wingdings" panose="05000000000000000000" pitchFamily="2" charset="2"/>
              <a:buChar char="§"/>
            </a:pPr>
            <a:r>
              <a:rPr lang="en-GB" i="0" dirty="0"/>
              <a:t>Electrical and Electronics Data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800" i="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800" i="0" dirty="0"/>
              <a:t>Support OSLC Providers and Consumers for the new domains</a:t>
            </a:r>
          </a:p>
          <a:p>
            <a:pPr marL="285750" indent="-28575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en-GB" sz="1800" i="0" dirty="0"/>
              <a:t>Extend the existing specifications to link to artifacts from PLM Domains to artifacts in existing domains like Architecture and requirements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D8601-9461-D846-6DEC-0145D63513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Page </a:t>
            </a:r>
            <a:fld id="{15EBE321-CBB1-4E91-BD14-37C8D44326F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643A9ABD-D074-786A-9422-0E982BC54EBA}"/>
              </a:ext>
            </a:extLst>
          </p:cNvPr>
          <p:cNvSpPr txBox="1">
            <a:spLocks/>
          </p:cNvSpPr>
          <p:nvPr/>
        </p:nvSpPr>
        <p:spPr>
          <a:xfrm>
            <a:off x="1059162" y="6431112"/>
            <a:ext cx="5477573" cy="54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© Siemens 2024| Siemens Digital Industries Software | Where today meets tomorrow.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ns Digital Industries Software | Where today meets tomorrow.</a:t>
            </a:r>
          </a:p>
        </p:txBody>
      </p:sp>
    </p:spTree>
    <p:extLst>
      <p:ext uri="{BB962C8B-B14F-4D97-AF65-F5344CB8AC3E}">
        <p14:creationId xmlns:p14="http://schemas.microsoft.com/office/powerpoint/2010/main" val="38943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99B3-2B7F-C436-3AA1-28F777D0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76584"/>
            <a:ext cx="9863997" cy="503098"/>
          </a:xfrm>
        </p:spPr>
        <p:txBody>
          <a:bodyPr/>
          <a:lstStyle/>
          <a:p>
            <a:r>
              <a:rPr lang="en-US" dirty="0"/>
              <a:t>Use case 1 – Part/Design (PLM Domain) </a:t>
            </a:r>
            <a:r>
              <a:rPr lang="en-US" b="0" i="1" dirty="0"/>
              <a:t>satisfies </a:t>
            </a:r>
            <a:r>
              <a:rPr lang="en-US" dirty="0"/>
              <a:t>Requirement (RM)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E7560D-7AE7-6E73-6EE6-9BDCB6A5FAF1}"/>
              </a:ext>
            </a:extLst>
          </p:cNvPr>
          <p:cNvSpPr/>
          <p:nvPr/>
        </p:nvSpPr>
        <p:spPr>
          <a:xfrm>
            <a:off x="471902" y="1915665"/>
            <a:ext cx="2764110" cy="3019722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PLM Tool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A81344-6AB7-2CCF-CD78-9D5341D33C59}"/>
              </a:ext>
            </a:extLst>
          </p:cNvPr>
          <p:cNvSpPr/>
          <p:nvPr/>
        </p:nvSpPr>
        <p:spPr>
          <a:xfrm>
            <a:off x="544230" y="2380573"/>
            <a:ext cx="1677762" cy="2683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Part  or Design BOM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32416-3932-8862-C749-5B328416AB73}"/>
              </a:ext>
            </a:extLst>
          </p:cNvPr>
          <p:cNvSpPr/>
          <p:nvPr/>
        </p:nvSpPr>
        <p:spPr>
          <a:xfrm>
            <a:off x="629072" y="2676925"/>
            <a:ext cx="462681" cy="196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D6F1FA-54DC-5503-3300-E753304D2360}"/>
              </a:ext>
            </a:extLst>
          </p:cNvPr>
          <p:cNvSpPr/>
          <p:nvPr/>
        </p:nvSpPr>
        <p:spPr>
          <a:xfrm>
            <a:off x="1188432" y="2958835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66EE5DD-2947-217B-ED06-AC4341AD2947}"/>
              </a:ext>
            </a:extLst>
          </p:cNvPr>
          <p:cNvCxnSpPr>
            <a:cxnSpLocks/>
            <a:stCxn id="6" idx="2"/>
            <a:endCxn id="10" idx="2"/>
          </p:cNvCxnSpPr>
          <p:nvPr/>
        </p:nvCxnSpPr>
        <p:spPr>
          <a:xfrm rot="16200000" flipH="1">
            <a:off x="930999" y="2803018"/>
            <a:ext cx="18684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3DCBE86-8089-9D77-F060-9475371CF223}"/>
              </a:ext>
            </a:extLst>
          </p:cNvPr>
          <p:cNvSpPr/>
          <p:nvPr/>
        </p:nvSpPr>
        <p:spPr>
          <a:xfrm>
            <a:off x="1188432" y="3400513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EC0851-FA14-B5B6-0D64-078819BD9C9F}"/>
              </a:ext>
            </a:extLst>
          </p:cNvPr>
          <p:cNvCxnSpPr>
            <a:cxnSpLocks/>
            <a:stCxn id="6" idx="2"/>
            <a:endCxn id="14" idx="2"/>
          </p:cNvCxnSpPr>
          <p:nvPr/>
        </p:nvCxnSpPr>
        <p:spPr>
          <a:xfrm rot="16200000" flipH="1">
            <a:off x="710159" y="3023858"/>
            <a:ext cx="62852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C699679-15EC-BAEE-6A0F-DF507E30CFED}"/>
              </a:ext>
            </a:extLst>
          </p:cNvPr>
          <p:cNvSpPr/>
          <p:nvPr/>
        </p:nvSpPr>
        <p:spPr>
          <a:xfrm>
            <a:off x="1616585" y="3222290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C728AC5-5999-913D-37C7-85E0B073A694}"/>
              </a:ext>
            </a:extLst>
          </p:cNvPr>
          <p:cNvCxnSpPr>
            <a:cxnSpLocks/>
            <a:stCxn id="10" idx="4"/>
            <a:endCxn id="17" idx="2"/>
          </p:cNvCxnSpPr>
          <p:nvPr/>
        </p:nvCxnSpPr>
        <p:spPr>
          <a:xfrm rot="16200000" flipH="1">
            <a:off x="1371656" y="3078979"/>
            <a:ext cx="16183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99083CE-6F63-7CCA-12AC-373779E79314}"/>
              </a:ext>
            </a:extLst>
          </p:cNvPr>
          <p:cNvSpPr/>
          <p:nvPr/>
        </p:nvSpPr>
        <p:spPr>
          <a:xfrm>
            <a:off x="1616585" y="3650182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53246FD-52AC-CB4B-90F5-874B25074F5F}"/>
              </a:ext>
            </a:extLst>
          </p:cNvPr>
          <p:cNvCxnSpPr>
            <a:cxnSpLocks/>
            <a:stCxn id="14" idx="4"/>
            <a:endCxn id="20" idx="2"/>
          </p:cNvCxnSpPr>
          <p:nvPr/>
        </p:nvCxnSpPr>
        <p:spPr>
          <a:xfrm rot="16200000" flipH="1">
            <a:off x="1378549" y="3513764"/>
            <a:ext cx="148051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8587237-69E8-E69B-0894-E9775913539B}"/>
              </a:ext>
            </a:extLst>
          </p:cNvPr>
          <p:cNvSpPr/>
          <p:nvPr/>
        </p:nvSpPr>
        <p:spPr>
          <a:xfrm>
            <a:off x="1188432" y="3906563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6CDA750-C38F-35B0-B972-F8FD9706F463}"/>
              </a:ext>
            </a:extLst>
          </p:cNvPr>
          <p:cNvCxnSpPr>
            <a:cxnSpLocks/>
            <a:stCxn id="6" idx="2"/>
            <a:endCxn id="23" idx="2"/>
          </p:cNvCxnSpPr>
          <p:nvPr/>
        </p:nvCxnSpPr>
        <p:spPr>
          <a:xfrm rot="16200000" flipH="1">
            <a:off x="457134" y="3276883"/>
            <a:ext cx="113457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41AF025-59BC-C04F-114A-9B5AD7E11E8C}"/>
              </a:ext>
            </a:extLst>
          </p:cNvPr>
          <p:cNvSpPr/>
          <p:nvPr/>
        </p:nvSpPr>
        <p:spPr>
          <a:xfrm>
            <a:off x="3942005" y="1915665"/>
            <a:ext cx="2764110" cy="3019722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ALM Domain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2639E7E-4131-75B6-4205-1BF6A956A5C6}"/>
              </a:ext>
            </a:extLst>
          </p:cNvPr>
          <p:cNvCxnSpPr>
            <a:cxnSpLocks/>
            <a:stCxn id="6" idx="2"/>
            <a:endCxn id="74" idx="2"/>
          </p:cNvCxnSpPr>
          <p:nvPr/>
        </p:nvCxnSpPr>
        <p:spPr>
          <a:xfrm rot="16200000" flipH="1">
            <a:off x="252814" y="3481204"/>
            <a:ext cx="1532681" cy="317482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8B211155-51F8-DFD9-8BC5-CCB53FBF733C}"/>
              </a:ext>
            </a:extLst>
          </p:cNvPr>
          <p:cNvSpPr/>
          <p:nvPr/>
        </p:nvSpPr>
        <p:spPr>
          <a:xfrm>
            <a:off x="1177895" y="4304668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978E24AC-5423-7846-E67D-F0D30ED01D66}"/>
              </a:ext>
            </a:extLst>
          </p:cNvPr>
          <p:cNvCxnSpPr>
            <a:cxnSpLocks/>
            <a:stCxn id="17" idx="6"/>
            <a:endCxn id="1134" idx="3"/>
          </p:cNvCxnSpPr>
          <p:nvPr/>
        </p:nvCxnSpPr>
        <p:spPr>
          <a:xfrm flipV="1">
            <a:off x="1816850" y="3298679"/>
            <a:ext cx="3637453" cy="25229"/>
          </a:xfrm>
          <a:prstGeom prst="curvedConnector4">
            <a:avLst>
              <a:gd name="adj1" fmla="val 49597"/>
              <a:gd name="adj2" fmla="val -806100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BA6A4B79-8656-F966-35AF-DF30651D0B38}"/>
              </a:ext>
            </a:extLst>
          </p:cNvPr>
          <p:cNvCxnSpPr>
            <a:cxnSpLocks/>
            <a:stCxn id="20" idx="6"/>
            <a:endCxn id="1136" idx="3"/>
          </p:cNvCxnSpPr>
          <p:nvPr/>
        </p:nvCxnSpPr>
        <p:spPr>
          <a:xfrm flipV="1">
            <a:off x="1816850" y="3740357"/>
            <a:ext cx="3637453" cy="11443"/>
          </a:xfrm>
          <a:prstGeom prst="curvedConnector4">
            <a:avLst>
              <a:gd name="adj1" fmla="val 49597"/>
              <a:gd name="adj2" fmla="val -1897728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F535594B-CCD6-D60E-D6CD-F2C3E25281D0}"/>
              </a:ext>
            </a:extLst>
          </p:cNvPr>
          <p:cNvSpPr/>
          <p:nvPr/>
        </p:nvSpPr>
        <p:spPr>
          <a:xfrm>
            <a:off x="4865615" y="2843296"/>
            <a:ext cx="462681" cy="196680"/>
          </a:xfrm>
          <a:prstGeom prst="rect">
            <a:avLst/>
          </a:prstGeom>
          <a:solidFill>
            <a:srgbClr val="FFD7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FF0CF5E7-0DD2-4D09-201B-2FA6C77A9FA0}"/>
              </a:ext>
            </a:extLst>
          </p:cNvPr>
          <p:cNvSpPr/>
          <p:nvPr/>
        </p:nvSpPr>
        <p:spPr>
          <a:xfrm>
            <a:off x="5424975" y="3125206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35" name="Connector: Elbow 1134">
            <a:extLst>
              <a:ext uri="{FF2B5EF4-FFF2-40B4-BE49-F238E27FC236}">
                <a16:creationId xmlns:a16="http://schemas.microsoft.com/office/drawing/2014/main" id="{0964D2F0-A219-12F2-7994-FA1C70677846}"/>
              </a:ext>
            </a:extLst>
          </p:cNvPr>
          <p:cNvCxnSpPr>
            <a:cxnSpLocks/>
            <a:stCxn id="1120" idx="2"/>
            <a:endCxn id="1134" idx="2"/>
          </p:cNvCxnSpPr>
          <p:nvPr/>
        </p:nvCxnSpPr>
        <p:spPr>
          <a:xfrm rot="16200000" flipH="1">
            <a:off x="5167542" y="2969389"/>
            <a:ext cx="18684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6" name="Oval 1135">
            <a:extLst>
              <a:ext uri="{FF2B5EF4-FFF2-40B4-BE49-F238E27FC236}">
                <a16:creationId xmlns:a16="http://schemas.microsoft.com/office/drawing/2014/main" id="{E5D62582-62B5-2662-CC0D-CB8BBADBE1A6}"/>
              </a:ext>
            </a:extLst>
          </p:cNvPr>
          <p:cNvSpPr/>
          <p:nvPr/>
        </p:nvSpPr>
        <p:spPr>
          <a:xfrm>
            <a:off x="5424975" y="3566884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37" name="Connector: Elbow 1136">
            <a:extLst>
              <a:ext uri="{FF2B5EF4-FFF2-40B4-BE49-F238E27FC236}">
                <a16:creationId xmlns:a16="http://schemas.microsoft.com/office/drawing/2014/main" id="{09E9D915-3D67-D93C-EFF9-CB2127AA2DCA}"/>
              </a:ext>
            </a:extLst>
          </p:cNvPr>
          <p:cNvCxnSpPr>
            <a:cxnSpLocks/>
            <a:stCxn id="1120" idx="2"/>
            <a:endCxn id="1136" idx="2"/>
          </p:cNvCxnSpPr>
          <p:nvPr/>
        </p:nvCxnSpPr>
        <p:spPr>
          <a:xfrm rot="16200000" flipH="1">
            <a:off x="4946702" y="3190229"/>
            <a:ext cx="62852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8" name="Oval 1137">
            <a:extLst>
              <a:ext uri="{FF2B5EF4-FFF2-40B4-BE49-F238E27FC236}">
                <a16:creationId xmlns:a16="http://schemas.microsoft.com/office/drawing/2014/main" id="{31F45C65-F207-23E3-9B64-5A40EC1D27C9}"/>
              </a:ext>
            </a:extLst>
          </p:cNvPr>
          <p:cNvSpPr/>
          <p:nvPr/>
        </p:nvSpPr>
        <p:spPr>
          <a:xfrm>
            <a:off x="5853128" y="3388661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39" name="Connector: Elbow 1138">
            <a:extLst>
              <a:ext uri="{FF2B5EF4-FFF2-40B4-BE49-F238E27FC236}">
                <a16:creationId xmlns:a16="http://schemas.microsoft.com/office/drawing/2014/main" id="{EDCEB862-2F9D-E8C3-24EE-95434F7A0214}"/>
              </a:ext>
            </a:extLst>
          </p:cNvPr>
          <p:cNvCxnSpPr>
            <a:cxnSpLocks/>
            <a:stCxn id="1134" idx="4"/>
            <a:endCxn id="1138" idx="2"/>
          </p:cNvCxnSpPr>
          <p:nvPr/>
        </p:nvCxnSpPr>
        <p:spPr>
          <a:xfrm rot="16200000" flipH="1">
            <a:off x="5608199" y="3245350"/>
            <a:ext cx="16183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0" name="Oval 1139">
            <a:extLst>
              <a:ext uri="{FF2B5EF4-FFF2-40B4-BE49-F238E27FC236}">
                <a16:creationId xmlns:a16="http://schemas.microsoft.com/office/drawing/2014/main" id="{2B03B88E-EA45-9C9B-A806-E265FC78A703}"/>
              </a:ext>
            </a:extLst>
          </p:cNvPr>
          <p:cNvSpPr/>
          <p:nvPr/>
        </p:nvSpPr>
        <p:spPr>
          <a:xfrm>
            <a:off x="5853128" y="3816553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41" name="Connector: Elbow 1140">
            <a:extLst>
              <a:ext uri="{FF2B5EF4-FFF2-40B4-BE49-F238E27FC236}">
                <a16:creationId xmlns:a16="http://schemas.microsoft.com/office/drawing/2014/main" id="{F3E5F38E-AF24-D4EF-7F6F-3741CB9CD71F}"/>
              </a:ext>
            </a:extLst>
          </p:cNvPr>
          <p:cNvCxnSpPr>
            <a:cxnSpLocks/>
            <a:stCxn id="1136" idx="4"/>
            <a:endCxn id="1140" idx="2"/>
          </p:cNvCxnSpPr>
          <p:nvPr/>
        </p:nvCxnSpPr>
        <p:spPr>
          <a:xfrm rot="16200000" flipH="1">
            <a:off x="5615092" y="3680135"/>
            <a:ext cx="148051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2" name="Oval 1141">
            <a:extLst>
              <a:ext uri="{FF2B5EF4-FFF2-40B4-BE49-F238E27FC236}">
                <a16:creationId xmlns:a16="http://schemas.microsoft.com/office/drawing/2014/main" id="{85CE6976-ADDF-6FDC-7CF3-C987F16E7BDB}"/>
              </a:ext>
            </a:extLst>
          </p:cNvPr>
          <p:cNvSpPr/>
          <p:nvPr/>
        </p:nvSpPr>
        <p:spPr>
          <a:xfrm>
            <a:off x="5424975" y="4072934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43" name="Connector: Elbow 1142">
            <a:extLst>
              <a:ext uri="{FF2B5EF4-FFF2-40B4-BE49-F238E27FC236}">
                <a16:creationId xmlns:a16="http://schemas.microsoft.com/office/drawing/2014/main" id="{8419BEC5-9B20-D989-F84A-7FD21BFD7D7C}"/>
              </a:ext>
            </a:extLst>
          </p:cNvPr>
          <p:cNvCxnSpPr>
            <a:cxnSpLocks/>
            <a:stCxn id="1120" idx="2"/>
            <a:endCxn id="1142" idx="2"/>
          </p:cNvCxnSpPr>
          <p:nvPr/>
        </p:nvCxnSpPr>
        <p:spPr>
          <a:xfrm rot="16200000" flipH="1">
            <a:off x="4693677" y="3443254"/>
            <a:ext cx="113457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Oval 1144">
            <a:extLst>
              <a:ext uri="{FF2B5EF4-FFF2-40B4-BE49-F238E27FC236}">
                <a16:creationId xmlns:a16="http://schemas.microsoft.com/office/drawing/2014/main" id="{37BE2BC5-874A-5C31-DB84-789A87E6222C}"/>
              </a:ext>
            </a:extLst>
          </p:cNvPr>
          <p:cNvSpPr/>
          <p:nvPr/>
        </p:nvSpPr>
        <p:spPr>
          <a:xfrm>
            <a:off x="5426543" y="4423298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46" name="Connector: Elbow 1145">
            <a:extLst>
              <a:ext uri="{FF2B5EF4-FFF2-40B4-BE49-F238E27FC236}">
                <a16:creationId xmlns:a16="http://schemas.microsoft.com/office/drawing/2014/main" id="{42162A5B-9296-4447-F5F2-7F90F9972D09}"/>
              </a:ext>
            </a:extLst>
          </p:cNvPr>
          <p:cNvCxnSpPr>
            <a:cxnSpLocks/>
            <a:stCxn id="1120" idx="2"/>
            <a:endCxn id="1145" idx="2"/>
          </p:cNvCxnSpPr>
          <p:nvPr/>
        </p:nvCxnSpPr>
        <p:spPr>
          <a:xfrm rot="16200000" flipH="1">
            <a:off x="4519279" y="3617652"/>
            <a:ext cx="1484940" cy="329587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7" name="Rectangle 1146">
            <a:extLst>
              <a:ext uri="{FF2B5EF4-FFF2-40B4-BE49-F238E27FC236}">
                <a16:creationId xmlns:a16="http://schemas.microsoft.com/office/drawing/2014/main" id="{336BB0C8-7F1B-5342-6606-EBE1BA08B439}"/>
              </a:ext>
            </a:extLst>
          </p:cNvPr>
          <p:cNvSpPr/>
          <p:nvPr/>
        </p:nvSpPr>
        <p:spPr>
          <a:xfrm>
            <a:off x="4568614" y="2394025"/>
            <a:ext cx="1897734" cy="2683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Requirement (RM Domain)</a:t>
            </a:r>
          </a:p>
        </p:txBody>
      </p:sp>
      <p:sp>
        <p:nvSpPr>
          <p:cNvPr id="59" name="Footer Placeholder">
            <a:extLst>
              <a:ext uri="{FF2B5EF4-FFF2-40B4-BE49-F238E27FC236}">
                <a16:creationId xmlns:a16="http://schemas.microsoft.com/office/drawing/2014/main" id="{4F09E88C-E6A8-3D00-7441-DE22094E87F2}"/>
              </a:ext>
            </a:extLst>
          </p:cNvPr>
          <p:cNvSpPr txBox="1">
            <a:spLocks/>
          </p:cNvSpPr>
          <p:nvPr/>
        </p:nvSpPr>
        <p:spPr>
          <a:xfrm>
            <a:off x="860411" y="6212191"/>
            <a:ext cx="5477573" cy="54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© Siemens 2024| Siemens Digital Industries Software | Where today meets tomorrow.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ns Digital Industries Software | Where today meets tomorrow.</a:t>
            </a:r>
          </a:p>
        </p:txBody>
      </p:sp>
      <p:sp>
        <p:nvSpPr>
          <p:cNvPr id="1154" name="Content Placeholder 2">
            <a:extLst>
              <a:ext uri="{FF2B5EF4-FFF2-40B4-BE49-F238E27FC236}">
                <a16:creationId xmlns:a16="http://schemas.microsoft.com/office/drawing/2014/main" id="{84E7E122-58B0-9509-4C92-F2DAC6781FCC}"/>
              </a:ext>
            </a:extLst>
          </p:cNvPr>
          <p:cNvSpPr txBox="1">
            <a:spLocks/>
          </p:cNvSpPr>
          <p:nvPr/>
        </p:nvSpPr>
        <p:spPr>
          <a:xfrm>
            <a:off x="7132700" y="1429414"/>
            <a:ext cx="4802042" cy="39184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Link Requirements in an ALM tools to Part Bill of Material or Design Bill of Material in a PLM tool</a:t>
            </a:r>
          </a:p>
          <a:p>
            <a:pPr marL="465750" lvl="1" indent="-285750"/>
            <a:endParaRPr lang="en-IN" dirty="0"/>
          </a:p>
          <a:p>
            <a:pPr marL="465750" lvl="1" indent="-285750"/>
            <a:r>
              <a:rPr lang="en-IN" dirty="0"/>
              <a:t>The link could be to a Usage of Part in a Configured structure or to a Part itself</a:t>
            </a:r>
          </a:p>
          <a:p>
            <a:pPr marL="465750" lvl="1" indent="-285750"/>
            <a:endParaRPr lang="en-IN" dirty="0"/>
          </a:p>
          <a:p>
            <a:pPr marL="465750" lvl="1" indent="-285750"/>
            <a:r>
              <a:rPr lang="en-IN" dirty="0"/>
              <a:t>Part/Design </a:t>
            </a:r>
            <a:r>
              <a:rPr lang="en-IN" i="1" dirty="0"/>
              <a:t>satisfies</a:t>
            </a:r>
            <a:r>
              <a:rPr lang="en-IN" dirty="0"/>
              <a:t>  a Requirement</a:t>
            </a:r>
          </a:p>
          <a:p>
            <a:pPr marL="465750" lvl="1" indent="-285750"/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navigates the link between Requirement and Part/Design BOM </a:t>
            </a:r>
          </a:p>
        </p:txBody>
      </p:sp>
    </p:spTree>
    <p:extLst>
      <p:ext uri="{BB962C8B-B14F-4D97-AF65-F5344CB8AC3E}">
        <p14:creationId xmlns:p14="http://schemas.microsoft.com/office/powerpoint/2010/main" val="357654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99B3-2B7F-C436-3AA1-28F777D0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76583"/>
            <a:ext cx="9863997" cy="663539"/>
          </a:xfrm>
        </p:spPr>
        <p:txBody>
          <a:bodyPr/>
          <a:lstStyle/>
          <a:p>
            <a:r>
              <a:rPr lang="en-US" dirty="0"/>
              <a:t>Use case 2 – </a:t>
            </a:r>
            <a:r>
              <a:rPr lang="en-US" sz="2000" dirty="0"/>
              <a:t>Part/Design (PLM Domain)  </a:t>
            </a:r>
            <a:r>
              <a:rPr lang="en-US" sz="2000" b="0" i="1" dirty="0"/>
              <a:t>Realizes</a:t>
            </a:r>
            <a:r>
              <a:rPr lang="en-US" sz="2000" dirty="0"/>
              <a:t> Architecture Resource (AM)</a:t>
            </a:r>
            <a:br>
              <a:rPr lang="en-US" dirty="0"/>
            </a:br>
            <a:br>
              <a:rPr lang="en-US" dirty="0"/>
            </a:br>
            <a:endParaRPr lang="en-US" sz="1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E7560D-7AE7-6E73-6EE6-9BDCB6A5FAF1}"/>
              </a:ext>
            </a:extLst>
          </p:cNvPr>
          <p:cNvSpPr/>
          <p:nvPr/>
        </p:nvSpPr>
        <p:spPr>
          <a:xfrm>
            <a:off x="471902" y="1915665"/>
            <a:ext cx="2764110" cy="3019722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PLM Tool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A81344-6AB7-2CCF-CD78-9D5341D33C59}"/>
              </a:ext>
            </a:extLst>
          </p:cNvPr>
          <p:cNvSpPr/>
          <p:nvPr/>
        </p:nvSpPr>
        <p:spPr>
          <a:xfrm>
            <a:off x="544230" y="2380573"/>
            <a:ext cx="1677762" cy="2683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Part  or Design BOM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32416-3932-8862-C749-5B328416AB73}"/>
              </a:ext>
            </a:extLst>
          </p:cNvPr>
          <p:cNvSpPr/>
          <p:nvPr/>
        </p:nvSpPr>
        <p:spPr>
          <a:xfrm>
            <a:off x="629072" y="2676925"/>
            <a:ext cx="462681" cy="196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D6F1FA-54DC-5503-3300-E753304D2360}"/>
              </a:ext>
            </a:extLst>
          </p:cNvPr>
          <p:cNvSpPr/>
          <p:nvPr/>
        </p:nvSpPr>
        <p:spPr>
          <a:xfrm>
            <a:off x="1188432" y="2958835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66EE5DD-2947-217B-ED06-AC4341AD2947}"/>
              </a:ext>
            </a:extLst>
          </p:cNvPr>
          <p:cNvCxnSpPr>
            <a:cxnSpLocks/>
            <a:stCxn id="6" idx="2"/>
            <a:endCxn id="10" idx="2"/>
          </p:cNvCxnSpPr>
          <p:nvPr/>
        </p:nvCxnSpPr>
        <p:spPr>
          <a:xfrm rot="16200000" flipH="1">
            <a:off x="930999" y="2803018"/>
            <a:ext cx="18684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3DCBE86-8089-9D77-F060-9475371CF223}"/>
              </a:ext>
            </a:extLst>
          </p:cNvPr>
          <p:cNvSpPr/>
          <p:nvPr/>
        </p:nvSpPr>
        <p:spPr>
          <a:xfrm>
            <a:off x="1188432" y="3400513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EC0851-FA14-B5B6-0D64-078819BD9C9F}"/>
              </a:ext>
            </a:extLst>
          </p:cNvPr>
          <p:cNvCxnSpPr>
            <a:cxnSpLocks/>
            <a:stCxn id="6" idx="2"/>
            <a:endCxn id="14" idx="2"/>
          </p:cNvCxnSpPr>
          <p:nvPr/>
        </p:nvCxnSpPr>
        <p:spPr>
          <a:xfrm rot="16200000" flipH="1">
            <a:off x="710159" y="3023858"/>
            <a:ext cx="62852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C699679-15EC-BAEE-6A0F-DF507E30CFED}"/>
              </a:ext>
            </a:extLst>
          </p:cNvPr>
          <p:cNvSpPr/>
          <p:nvPr/>
        </p:nvSpPr>
        <p:spPr>
          <a:xfrm>
            <a:off x="1616585" y="3222290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C728AC5-5999-913D-37C7-85E0B073A694}"/>
              </a:ext>
            </a:extLst>
          </p:cNvPr>
          <p:cNvCxnSpPr>
            <a:cxnSpLocks/>
            <a:stCxn id="10" idx="4"/>
            <a:endCxn id="17" idx="2"/>
          </p:cNvCxnSpPr>
          <p:nvPr/>
        </p:nvCxnSpPr>
        <p:spPr>
          <a:xfrm rot="16200000" flipH="1">
            <a:off x="1371656" y="3078979"/>
            <a:ext cx="16183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99083CE-6F63-7CCA-12AC-373779E79314}"/>
              </a:ext>
            </a:extLst>
          </p:cNvPr>
          <p:cNvSpPr/>
          <p:nvPr/>
        </p:nvSpPr>
        <p:spPr>
          <a:xfrm>
            <a:off x="1616585" y="3650182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53246FD-52AC-CB4B-90F5-874B25074F5F}"/>
              </a:ext>
            </a:extLst>
          </p:cNvPr>
          <p:cNvCxnSpPr>
            <a:cxnSpLocks/>
            <a:stCxn id="14" idx="4"/>
            <a:endCxn id="20" idx="2"/>
          </p:cNvCxnSpPr>
          <p:nvPr/>
        </p:nvCxnSpPr>
        <p:spPr>
          <a:xfrm rot="16200000" flipH="1">
            <a:off x="1378549" y="3513764"/>
            <a:ext cx="148051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8587237-69E8-E69B-0894-E9775913539B}"/>
              </a:ext>
            </a:extLst>
          </p:cNvPr>
          <p:cNvSpPr/>
          <p:nvPr/>
        </p:nvSpPr>
        <p:spPr>
          <a:xfrm>
            <a:off x="1188432" y="3906563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6CDA750-C38F-35B0-B972-F8FD9706F463}"/>
              </a:ext>
            </a:extLst>
          </p:cNvPr>
          <p:cNvCxnSpPr>
            <a:cxnSpLocks/>
            <a:stCxn id="6" idx="2"/>
            <a:endCxn id="23" idx="2"/>
          </p:cNvCxnSpPr>
          <p:nvPr/>
        </p:nvCxnSpPr>
        <p:spPr>
          <a:xfrm rot="16200000" flipH="1">
            <a:off x="457134" y="3276883"/>
            <a:ext cx="113457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41AF025-59BC-C04F-114A-9B5AD7E11E8C}"/>
              </a:ext>
            </a:extLst>
          </p:cNvPr>
          <p:cNvSpPr/>
          <p:nvPr/>
        </p:nvSpPr>
        <p:spPr>
          <a:xfrm>
            <a:off x="3942005" y="1915665"/>
            <a:ext cx="2764110" cy="3019722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ALM Domain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2639E7E-4131-75B6-4205-1BF6A956A5C6}"/>
              </a:ext>
            </a:extLst>
          </p:cNvPr>
          <p:cNvCxnSpPr>
            <a:cxnSpLocks/>
            <a:stCxn id="6" idx="2"/>
            <a:endCxn id="74" idx="2"/>
          </p:cNvCxnSpPr>
          <p:nvPr/>
        </p:nvCxnSpPr>
        <p:spPr>
          <a:xfrm rot="16200000" flipH="1">
            <a:off x="252814" y="3481204"/>
            <a:ext cx="1532681" cy="317482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8B211155-51F8-DFD9-8BC5-CCB53FBF733C}"/>
              </a:ext>
            </a:extLst>
          </p:cNvPr>
          <p:cNvSpPr/>
          <p:nvPr/>
        </p:nvSpPr>
        <p:spPr>
          <a:xfrm>
            <a:off x="1177895" y="4304668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978E24AC-5423-7846-E67D-F0D30ED01D66}"/>
              </a:ext>
            </a:extLst>
          </p:cNvPr>
          <p:cNvCxnSpPr>
            <a:cxnSpLocks/>
            <a:stCxn id="17" idx="6"/>
            <a:endCxn id="1134" idx="3"/>
          </p:cNvCxnSpPr>
          <p:nvPr/>
        </p:nvCxnSpPr>
        <p:spPr>
          <a:xfrm flipV="1">
            <a:off x="1816850" y="3298679"/>
            <a:ext cx="3637453" cy="25229"/>
          </a:xfrm>
          <a:prstGeom prst="curvedConnector4">
            <a:avLst>
              <a:gd name="adj1" fmla="val 49597"/>
              <a:gd name="adj2" fmla="val -806100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BA6A4B79-8656-F966-35AF-DF30651D0B38}"/>
              </a:ext>
            </a:extLst>
          </p:cNvPr>
          <p:cNvCxnSpPr>
            <a:cxnSpLocks/>
            <a:stCxn id="20" idx="6"/>
            <a:endCxn id="1136" idx="3"/>
          </p:cNvCxnSpPr>
          <p:nvPr/>
        </p:nvCxnSpPr>
        <p:spPr>
          <a:xfrm flipV="1">
            <a:off x="1816850" y="3740357"/>
            <a:ext cx="3637453" cy="11443"/>
          </a:xfrm>
          <a:prstGeom prst="curvedConnector4">
            <a:avLst>
              <a:gd name="adj1" fmla="val 49597"/>
              <a:gd name="adj2" fmla="val -1897728"/>
            </a:avLst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F535594B-CCD6-D60E-D6CD-F2C3E25281D0}"/>
              </a:ext>
            </a:extLst>
          </p:cNvPr>
          <p:cNvSpPr/>
          <p:nvPr/>
        </p:nvSpPr>
        <p:spPr>
          <a:xfrm>
            <a:off x="4865615" y="2843296"/>
            <a:ext cx="462681" cy="196680"/>
          </a:xfrm>
          <a:prstGeom prst="rect">
            <a:avLst/>
          </a:prstGeom>
          <a:solidFill>
            <a:srgbClr val="FFD7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FF0CF5E7-0DD2-4D09-201B-2FA6C77A9FA0}"/>
              </a:ext>
            </a:extLst>
          </p:cNvPr>
          <p:cNvSpPr/>
          <p:nvPr/>
        </p:nvSpPr>
        <p:spPr>
          <a:xfrm>
            <a:off x="5424975" y="3125206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35" name="Connector: Elbow 1134">
            <a:extLst>
              <a:ext uri="{FF2B5EF4-FFF2-40B4-BE49-F238E27FC236}">
                <a16:creationId xmlns:a16="http://schemas.microsoft.com/office/drawing/2014/main" id="{0964D2F0-A219-12F2-7994-FA1C70677846}"/>
              </a:ext>
            </a:extLst>
          </p:cNvPr>
          <p:cNvCxnSpPr>
            <a:cxnSpLocks/>
            <a:stCxn id="1120" idx="2"/>
            <a:endCxn id="1134" idx="2"/>
          </p:cNvCxnSpPr>
          <p:nvPr/>
        </p:nvCxnSpPr>
        <p:spPr>
          <a:xfrm rot="16200000" flipH="1">
            <a:off x="5167542" y="2969389"/>
            <a:ext cx="18684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6" name="Oval 1135">
            <a:extLst>
              <a:ext uri="{FF2B5EF4-FFF2-40B4-BE49-F238E27FC236}">
                <a16:creationId xmlns:a16="http://schemas.microsoft.com/office/drawing/2014/main" id="{E5D62582-62B5-2662-CC0D-CB8BBADBE1A6}"/>
              </a:ext>
            </a:extLst>
          </p:cNvPr>
          <p:cNvSpPr/>
          <p:nvPr/>
        </p:nvSpPr>
        <p:spPr>
          <a:xfrm>
            <a:off x="5424975" y="3566884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37" name="Connector: Elbow 1136">
            <a:extLst>
              <a:ext uri="{FF2B5EF4-FFF2-40B4-BE49-F238E27FC236}">
                <a16:creationId xmlns:a16="http://schemas.microsoft.com/office/drawing/2014/main" id="{09E9D915-3D67-D93C-EFF9-CB2127AA2DCA}"/>
              </a:ext>
            </a:extLst>
          </p:cNvPr>
          <p:cNvCxnSpPr>
            <a:cxnSpLocks/>
            <a:stCxn id="1120" idx="2"/>
            <a:endCxn id="1136" idx="2"/>
          </p:cNvCxnSpPr>
          <p:nvPr/>
        </p:nvCxnSpPr>
        <p:spPr>
          <a:xfrm rot="16200000" flipH="1">
            <a:off x="4946702" y="3190229"/>
            <a:ext cx="62852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8" name="Oval 1137">
            <a:extLst>
              <a:ext uri="{FF2B5EF4-FFF2-40B4-BE49-F238E27FC236}">
                <a16:creationId xmlns:a16="http://schemas.microsoft.com/office/drawing/2014/main" id="{31F45C65-F207-23E3-9B64-5A40EC1D27C9}"/>
              </a:ext>
            </a:extLst>
          </p:cNvPr>
          <p:cNvSpPr/>
          <p:nvPr/>
        </p:nvSpPr>
        <p:spPr>
          <a:xfrm>
            <a:off x="5853128" y="3388661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39" name="Connector: Elbow 1138">
            <a:extLst>
              <a:ext uri="{FF2B5EF4-FFF2-40B4-BE49-F238E27FC236}">
                <a16:creationId xmlns:a16="http://schemas.microsoft.com/office/drawing/2014/main" id="{EDCEB862-2F9D-E8C3-24EE-95434F7A0214}"/>
              </a:ext>
            </a:extLst>
          </p:cNvPr>
          <p:cNvCxnSpPr>
            <a:cxnSpLocks/>
            <a:stCxn id="1134" idx="4"/>
            <a:endCxn id="1138" idx="2"/>
          </p:cNvCxnSpPr>
          <p:nvPr/>
        </p:nvCxnSpPr>
        <p:spPr>
          <a:xfrm rot="16200000" flipH="1">
            <a:off x="5608199" y="3245350"/>
            <a:ext cx="16183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0" name="Oval 1139">
            <a:extLst>
              <a:ext uri="{FF2B5EF4-FFF2-40B4-BE49-F238E27FC236}">
                <a16:creationId xmlns:a16="http://schemas.microsoft.com/office/drawing/2014/main" id="{2B03B88E-EA45-9C9B-A806-E265FC78A703}"/>
              </a:ext>
            </a:extLst>
          </p:cNvPr>
          <p:cNvSpPr/>
          <p:nvPr/>
        </p:nvSpPr>
        <p:spPr>
          <a:xfrm>
            <a:off x="5853128" y="3816553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41" name="Connector: Elbow 1140">
            <a:extLst>
              <a:ext uri="{FF2B5EF4-FFF2-40B4-BE49-F238E27FC236}">
                <a16:creationId xmlns:a16="http://schemas.microsoft.com/office/drawing/2014/main" id="{F3E5F38E-AF24-D4EF-7F6F-3741CB9CD71F}"/>
              </a:ext>
            </a:extLst>
          </p:cNvPr>
          <p:cNvCxnSpPr>
            <a:cxnSpLocks/>
            <a:stCxn id="1136" idx="4"/>
            <a:endCxn id="1140" idx="2"/>
          </p:cNvCxnSpPr>
          <p:nvPr/>
        </p:nvCxnSpPr>
        <p:spPr>
          <a:xfrm rot="16200000" flipH="1">
            <a:off x="5615092" y="3680135"/>
            <a:ext cx="148051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2" name="Oval 1141">
            <a:extLst>
              <a:ext uri="{FF2B5EF4-FFF2-40B4-BE49-F238E27FC236}">
                <a16:creationId xmlns:a16="http://schemas.microsoft.com/office/drawing/2014/main" id="{85CE6976-ADDF-6FDC-7CF3-C987F16E7BDB}"/>
              </a:ext>
            </a:extLst>
          </p:cNvPr>
          <p:cNvSpPr/>
          <p:nvPr/>
        </p:nvSpPr>
        <p:spPr>
          <a:xfrm>
            <a:off x="5424975" y="4072934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43" name="Connector: Elbow 1142">
            <a:extLst>
              <a:ext uri="{FF2B5EF4-FFF2-40B4-BE49-F238E27FC236}">
                <a16:creationId xmlns:a16="http://schemas.microsoft.com/office/drawing/2014/main" id="{8419BEC5-9B20-D989-F84A-7FD21BFD7D7C}"/>
              </a:ext>
            </a:extLst>
          </p:cNvPr>
          <p:cNvCxnSpPr>
            <a:cxnSpLocks/>
            <a:stCxn id="1120" idx="2"/>
            <a:endCxn id="1142" idx="2"/>
          </p:cNvCxnSpPr>
          <p:nvPr/>
        </p:nvCxnSpPr>
        <p:spPr>
          <a:xfrm rot="16200000" flipH="1">
            <a:off x="4693677" y="3443254"/>
            <a:ext cx="113457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Oval 1144">
            <a:extLst>
              <a:ext uri="{FF2B5EF4-FFF2-40B4-BE49-F238E27FC236}">
                <a16:creationId xmlns:a16="http://schemas.microsoft.com/office/drawing/2014/main" id="{37BE2BC5-874A-5C31-DB84-789A87E6222C}"/>
              </a:ext>
            </a:extLst>
          </p:cNvPr>
          <p:cNvSpPr/>
          <p:nvPr/>
        </p:nvSpPr>
        <p:spPr>
          <a:xfrm>
            <a:off x="5426543" y="4423298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46" name="Connector: Elbow 1145">
            <a:extLst>
              <a:ext uri="{FF2B5EF4-FFF2-40B4-BE49-F238E27FC236}">
                <a16:creationId xmlns:a16="http://schemas.microsoft.com/office/drawing/2014/main" id="{42162A5B-9296-4447-F5F2-7F90F9972D09}"/>
              </a:ext>
            </a:extLst>
          </p:cNvPr>
          <p:cNvCxnSpPr>
            <a:cxnSpLocks/>
            <a:stCxn id="1120" idx="2"/>
            <a:endCxn id="1145" idx="2"/>
          </p:cNvCxnSpPr>
          <p:nvPr/>
        </p:nvCxnSpPr>
        <p:spPr>
          <a:xfrm rot="16200000" flipH="1">
            <a:off x="4519279" y="3617652"/>
            <a:ext cx="1484940" cy="329587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7" name="Rectangle 1146">
            <a:extLst>
              <a:ext uri="{FF2B5EF4-FFF2-40B4-BE49-F238E27FC236}">
                <a16:creationId xmlns:a16="http://schemas.microsoft.com/office/drawing/2014/main" id="{336BB0C8-7F1B-5342-6606-EBE1BA08B439}"/>
              </a:ext>
            </a:extLst>
          </p:cNvPr>
          <p:cNvSpPr/>
          <p:nvPr/>
        </p:nvSpPr>
        <p:spPr>
          <a:xfrm>
            <a:off x="4032504" y="2394025"/>
            <a:ext cx="2542032" cy="2683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Architecture Resource (AM</a:t>
            </a:r>
            <a:r>
              <a:rPr lang="en-US" sz="11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Domain)</a:t>
            </a:r>
          </a:p>
        </p:txBody>
      </p:sp>
      <p:sp>
        <p:nvSpPr>
          <p:cNvPr id="59" name="Footer Placeholder">
            <a:extLst>
              <a:ext uri="{FF2B5EF4-FFF2-40B4-BE49-F238E27FC236}">
                <a16:creationId xmlns:a16="http://schemas.microsoft.com/office/drawing/2014/main" id="{4F09E88C-E6A8-3D00-7441-DE22094E87F2}"/>
              </a:ext>
            </a:extLst>
          </p:cNvPr>
          <p:cNvSpPr txBox="1">
            <a:spLocks/>
          </p:cNvSpPr>
          <p:nvPr/>
        </p:nvSpPr>
        <p:spPr>
          <a:xfrm>
            <a:off x="860411" y="6212191"/>
            <a:ext cx="5477573" cy="54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© Siemens 2024| Siemens Digital Industries Software | Where today meets tomorrow.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ns Digital Industries Software | Where today meets tomorrow.</a:t>
            </a:r>
          </a:p>
        </p:txBody>
      </p:sp>
      <p:sp>
        <p:nvSpPr>
          <p:cNvPr id="1154" name="Content Placeholder 2">
            <a:extLst>
              <a:ext uri="{FF2B5EF4-FFF2-40B4-BE49-F238E27FC236}">
                <a16:creationId xmlns:a16="http://schemas.microsoft.com/office/drawing/2014/main" id="{84E7E122-58B0-9509-4C92-F2DAC6781FCC}"/>
              </a:ext>
            </a:extLst>
          </p:cNvPr>
          <p:cNvSpPr txBox="1">
            <a:spLocks/>
          </p:cNvSpPr>
          <p:nvPr/>
        </p:nvSpPr>
        <p:spPr>
          <a:xfrm>
            <a:off x="7132700" y="1429414"/>
            <a:ext cx="4802042" cy="39184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Link Architecture Resource in an ALM tools to Part Bill of Material or Design Bill of Material in a PLM tool</a:t>
            </a:r>
          </a:p>
          <a:p>
            <a:pPr marL="465750" lvl="1" indent="-285750"/>
            <a:endParaRPr lang="en-IN" dirty="0"/>
          </a:p>
          <a:p>
            <a:pPr marL="465750" lvl="1" indent="-285750"/>
            <a:r>
              <a:rPr lang="en-IN" dirty="0"/>
              <a:t>The link could be to a Usage of Part in a Configured structure or to a Part itself</a:t>
            </a:r>
          </a:p>
          <a:p>
            <a:pPr marL="465750" lvl="1" indent="-285750"/>
            <a:endParaRPr lang="en-IN" dirty="0"/>
          </a:p>
          <a:p>
            <a:pPr marL="465750" lvl="1" indent="-285750"/>
            <a:r>
              <a:rPr lang="en-IN" dirty="0"/>
              <a:t>Part/Design </a:t>
            </a:r>
            <a:r>
              <a:rPr lang="en-IN" i="1" dirty="0"/>
              <a:t>Realizes</a:t>
            </a:r>
            <a:r>
              <a:rPr lang="en-IN" dirty="0"/>
              <a:t>  an Architecture Resource</a:t>
            </a:r>
          </a:p>
          <a:p>
            <a:pPr marL="465750" lvl="1" indent="-285750"/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navigates the link between Architecture Resource and Part/Design BOM </a:t>
            </a:r>
          </a:p>
        </p:txBody>
      </p:sp>
    </p:spTree>
    <p:extLst>
      <p:ext uri="{BB962C8B-B14F-4D97-AF65-F5344CB8AC3E}">
        <p14:creationId xmlns:p14="http://schemas.microsoft.com/office/powerpoint/2010/main" val="87640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99B3-2B7F-C436-3AA1-28F777D0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76583"/>
            <a:ext cx="9863997" cy="663539"/>
          </a:xfrm>
        </p:spPr>
        <p:txBody>
          <a:bodyPr/>
          <a:lstStyle/>
          <a:p>
            <a:r>
              <a:rPr lang="en-US" dirty="0"/>
              <a:t>Use case 3 – Test Case(QM) </a:t>
            </a:r>
            <a:r>
              <a:rPr lang="en-US" b="0" i="1" dirty="0"/>
              <a:t>verifies</a:t>
            </a:r>
            <a:r>
              <a:rPr lang="en-US" dirty="0"/>
              <a:t> </a:t>
            </a:r>
            <a:r>
              <a:rPr lang="en-US" sz="2000" dirty="0"/>
              <a:t>Part/Design (PLM Domain)</a:t>
            </a:r>
            <a:br>
              <a:rPr lang="en-US" dirty="0"/>
            </a:br>
            <a:br>
              <a:rPr lang="en-US" dirty="0"/>
            </a:br>
            <a:endParaRPr lang="en-US" sz="16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E7560D-7AE7-6E73-6EE6-9BDCB6A5FAF1}"/>
              </a:ext>
            </a:extLst>
          </p:cNvPr>
          <p:cNvSpPr/>
          <p:nvPr/>
        </p:nvSpPr>
        <p:spPr>
          <a:xfrm>
            <a:off x="3992342" y="1862990"/>
            <a:ext cx="2764110" cy="3019722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PLM Tool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A81344-6AB7-2CCF-CD78-9D5341D33C59}"/>
              </a:ext>
            </a:extLst>
          </p:cNvPr>
          <p:cNvSpPr/>
          <p:nvPr/>
        </p:nvSpPr>
        <p:spPr>
          <a:xfrm>
            <a:off x="4064670" y="2327898"/>
            <a:ext cx="1677762" cy="2683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Part  or Design BOM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32416-3932-8862-C749-5B328416AB73}"/>
              </a:ext>
            </a:extLst>
          </p:cNvPr>
          <p:cNvSpPr/>
          <p:nvPr/>
        </p:nvSpPr>
        <p:spPr>
          <a:xfrm>
            <a:off x="4149512" y="2624250"/>
            <a:ext cx="462681" cy="196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D6F1FA-54DC-5503-3300-E753304D2360}"/>
              </a:ext>
            </a:extLst>
          </p:cNvPr>
          <p:cNvSpPr/>
          <p:nvPr/>
        </p:nvSpPr>
        <p:spPr>
          <a:xfrm>
            <a:off x="4708872" y="2906160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66EE5DD-2947-217B-ED06-AC4341AD2947}"/>
              </a:ext>
            </a:extLst>
          </p:cNvPr>
          <p:cNvCxnSpPr>
            <a:cxnSpLocks/>
            <a:stCxn id="6" idx="2"/>
            <a:endCxn id="10" idx="2"/>
          </p:cNvCxnSpPr>
          <p:nvPr/>
        </p:nvCxnSpPr>
        <p:spPr>
          <a:xfrm rot="16200000" flipH="1">
            <a:off x="4451439" y="2750343"/>
            <a:ext cx="18684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3DCBE86-8089-9D77-F060-9475371CF223}"/>
              </a:ext>
            </a:extLst>
          </p:cNvPr>
          <p:cNvSpPr/>
          <p:nvPr/>
        </p:nvSpPr>
        <p:spPr>
          <a:xfrm>
            <a:off x="4708872" y="3347838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EC0851-FA14-B5B6-0D64-078819BD9C9F}"/>
              </a:ext>
            </a:extLst>
          </p:cNvPr>
          <p:cNvCxnSpPr>
            <a:cxnSpLocks/>
            <a:stCxn id="6" idx="2"/>
            <a:endCxn id="14" idx="2"/>
          </p:cNvCxnSpPr>
          <p:nvPr/>
        </p:nvCxnSpPr>
        <p:spPr>
          <a:xfrm rot="16200000" flipH="1">
            <a:off x="4230599" y="2971183"/>
            <a:ext cx="62852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C699679-15EC-BAEE-6A0F-DF507E30CFED}"/>
              </a:ext>
            </a:extLst>
          </p:cNvPr>
          <p:cNvSpPr/>
          <p:nvPr/>
        </p:nvSpPr>
        <p:spPr>
          <a:xfrm>
            <a:off x="5137025" y="3169615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C728AC5-5999-913D-37C7-85E0B073A694}"/>
              </a:ext>
            </a:extLst>
          </p:cNvPr>
          <p:cNvCxnSpPr>
            <a:cxnSpLocks/>
            <a:stCxn id="10" idx="4"/>
            <a:endCxn id="17" idx="2"/>
          </p:cNvCxnSpPr>
          <p:nvPr/>
        </p:nvCxnSpPr>
        <p:spPr>
          <a:xfrm rot="16200000" flipH="1">
            <a:off x="4892096" y="3026304"/>
            <a:ext cx="16183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99083CE-6F63-7CCA-12AC-373779E79314}"/>
              </a:ext>
            </a:extLst>
          </p:cNvPr>
          <p:cNvSpPr/>
          <p:nvPr/>
        </p:nvSpPr>
        <p:spPr>
          <a:xfrm>
            <a:off x="5137025" y="3597507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53246FD-52AC-CB4B-90F5-874B25074F5F}"/>
              </a:ext>
            </a:extLst>
          </p:cNvPr>
          <p:cNvCxnSpPr>
            <a:cxnSpLocks/>
            <a:stCxn id="14" idx="4"/>
            <a:endCxn id="20" idx="2"/>
          </p:cNvCxnSpPr>
          <p:nvPr/>
        </p:nvCxnSpPr>
        <p:spPr>
          <a:xfrm rot="16200000" flipH="1">
            <a:off x="4898989" y="3461089"/>
            <a:ext cx="148051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8587237-69E8-E69B-0894-E9775913539B}"/>
              </a:ext>
            </a:extLst>
          </p:cNvPr>
          <p:cNvSpPr/>
          <p:nvPr/>
        </p:nvSpPr>
        <p:spPr>
          <a:xfrm>
            <a:off x="4708872" y="3853888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6CDA750-C38F-35B0-B972-F8FD9706F463}"/>
              </a:ext>
            </a:extLst>
          </p:cNvPr>
          <p:cNvCxnSpPr>
            <a:cxnSpLocks/>
            <a:stCxn id="6" idx="2"/>
            <a:endCxn id="23" idx="2"/>
          </p:cNvCxnSpPr>
          <p:nvPr/>
        </p:nvCxnSpPr>
        <p:spPr>
          <a:xfrm rot="16200000" flipH="1">
            <a:off x="3977574" y="3224208"/>
            <a:ext cx="113457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41AF025-59BC-C04F-114A-9B5AD7E11E8C}"/>
              </a:ext>
            </a:extLst>
          </p:cNvPr>
          <p:cNvSpPr/>
          <p:nvPr/>
        </p:nvSpPr>
        <p:spPr>
          <a:xfrm>
            <a:off x="374583" y="1862990"/>
            <a:ext cx="2764110" cy="3019722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ALM Domain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2639E7E-4131-75B6-4205-1BF6A956A5C6}"/>
              </a:ext>
            </a:extLst>
          </p:cNvPr>
          <p:cNvCxnSpPr>
            <a:cxnSpLocks/>
            <a:stCxn id="6" idx="2"/>
            <a:endCxn id="74" idx="2"/>
          </p:cNvCxnSpPr>
          <p:nvPr/>
        </p:nvCxnSpPr>
        <p:spPr>
          <a:xfrm rot="16200000" flipH="1">
            <a:off x="3773254" y="3428529"/>
            <a:ext cx="1532681" cy="317482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8B211155-51F8-DFD9-8BC5-CCB53FBF733C}"/>
              </a:ext>
            </a:extLst>
          </p:cNvPr>
          <p:cNvSpPr/>
          <p:nvPr/>
        </p:nvSpPr>
        <p:spPr>
          <a:xfrm>
            <a:off x="4698335" y="4251993"/>
            <a:ext cx="200265" cy="20323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978E24AC-5423-7846-E67D-F0D30ED01D66}"/>
              </a:ext>
            </a:extLst>
          </p:cNvPr>
          <p:cNvCxnSpPr>
            <a:cxnSpLocks/>
            <a:endCxn id="10" idx="4"/>
          </p:cNvCxnSpPr>
          <p:nvPr/>
        </p:nvCxnSpPr>
        <p:spPr>
          <a:xfrm flipV="1">
            <a:off x="2059386" y="3109396"/>
            <a:ext cx="2749619" cy="112122"/>
          </a:xfrm>
          <a:prstGeom prst="curved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BA6A4B79-8656-F966-35AF-DF30651D0B38}"/>
              </a:ext>
            </a:extLst>
          </p:cNvPr>
          <p:cNvCxnSpPr>
            <a:cxnSpLocks/>
            <a:endCxn id="14" idx="4"/>
          </p:cNvCxnSpPr>
          <p:nvPr/>
        </p:nvCxnSpPr>
        <p:spPr>
          <a:xfrm flipV="1">
            <a:off x="2057818" y="3551074"/>
            <a:ext cx="2751187" cy="89927"/>
          </a:xfrm>
          <a:prstGeom prst="curvedConnector2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0" name="Rectangle 1119">
            <a:extLst>
              <a:ext uri="{FF2B5EF4-FFF2-40B4-BE49-F238E27FC236}">
                <a16:creationId xmlns:a16="http://schemas.microsoft.com/office/drawing/2014/main" id="{F535594B-CCD6-D60E-D6CD-F2C3E25281D0}"/>
              </a:ext>
            </a:extLst>
          </p:cNvPr>
          <p:cNvSpPr/>
          <p:nvPr/>
        </p:nvSpPr>
        <p:spPr>
          <a:xfrm>
            <a:off x="1298193" y="2790621"/>
            <a:ext cx="462681" cy="196680"/>
          </a:xfrm>
          <a:prstGeom prst="rect">
            <a:avLst/>
          </a:prstGeom>
          <a:solidFill>
            <a:srgbClr val="FFD73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4" name="Oval 1133">
            <a:extLst>
              <a:ext uri="{FF2B5EF4-FFF2-40B4-BE49-F238E27FC236}">
                <a16:creationId xmlns:a16="http://schemas.microsoft.com/office/drawing/2014/main" id="{FF0CF5E7-0DD2-4D09-201B-2FA6C77A9FA0}"/>
              </a:ext>
            </a:extLst>
          </p:cNvPr>
          <p:cNvSpPr/>
          <p:nvPr/>
        </p:nvSpPr>
        <p:spPr>
          <a:xfrm>
            <a:off x="1857553" y="3072531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135" name="Connector: Elbow 1134">
            <a:extLst>
              <a:ext uri="{FF2B5EF4-FFF2-40B4-BE49-F238E27FC236}">
                <a16:creationId xmlns:a16="http://schemas.microsoft.com/office/drawing/2014/main" id="{0964D2F0-A219-12F2-7994-FA1C70677846}"/>
              </a:ext>
            </a:extLst>
          </p:cNvPr>
          <p:cNvCxnSpPr>
            <a:cxnSpLocks/>
            <a:stCxn id="1120" idx="2"/>
            <a:endCxn id="1134" idx="2"/>
          </p:cNvCxnSpPr>
          <p:nvPr/>
        </p:nvCxnSpPr>
        <p:spPr>
          <a:xfrm rot="16200000" flipH="1">
            <a:off x="1600120" y="2916714"/>
            <a:ext cx="18684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6" name="Oval 1135">
            <a:extLst>
              <a:ext uri="{FF2B5EF4-FFF2-40B4-BE49-F238E27FC236}">
                <a16:creationId xmlns:a16="http://schemas.microsoft.com/office/drawing/2014/main" id="{E5D62582-62B5-2662-CC0D-CB8BBADBE1A6}"/>
              </a:ext>
            </a:extLst>
          </p:cNvPr>
          <p:cNvSpPr/>
          <p:nvPr/>
        </p:nvSpPr>
        <p:spPr>
          <a:xfrm>
            <a:off x="1857553" y="3514209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37" name="Connector: Elbow 1136">
            <a:extLst>
              <a:ext uri="{FF2B5EF4-FFF2-40B4-BE49-F238E27FC236}">
                <a16:creationId xmlns:a16="http://schemas.microsoft.com/office/drawing/2014/main" id="{09E9D915-3D67-D93C-EFF9-CB2127AA2DCA}"/>
              </a:ext>
            </a:extLst>
          </p:cNvPr>
          <p:cNvCxnSpPr>
            <a:cxnSpLocks/>
            <a:stCxn id="1120" idx="2"/>
            <a:endCxn id="1136" idx="2"/>
          </p:cNvCxnSpPr>
          <p:nvPr/>
        </p:nvCxnSpPr>
        <p:spPr>
          <a:xfrm rot="16200000" flipH="1">
            <a:off x="1379280" y="3137554"/>
            <a:ext cx="62852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8" name="Oval 1137">
            <a:extLst>
              <a:ext uri="{FF2B5EF4-FFF2-40B4-BE49-F238E27FC236}">
                <a16:creationId xmlns:a16="http://schemas.microsoft.com/office/drawing/2014/main" id="{31F45C65-F207-23E3-9B64-5A40EC1D27C9}"/>
              </a:ext>
            </a:extLst>
          </p:cNvPr>
          <p:cNvSpPr/>
          <p:nvPr/>
        </p:nvSpPr>
        <p:spPr>
          <a:xfrm>
            <a:off x="2285706" y="3335986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39" name="Connector: Elbow 1138">
            <a:extLst>
              <a:ext uri="{FF2B5EF4-FFF2-40B4-BE49-F238E27FC236}">
                <a16:creationId xmlns:a16="http://schemas.microsoft.com/office/drawing/2014/main" id="{EDCEB862-2F9D-E8C3-24EE-95434F7A0214}"/>
              </a:ext>
            </a:extLst>
          </p:cNvPr>
          <p:cNvCxnSpPr>
            <a:cxnSpLocks/>
            <a:stCxn id="1134" idx="4"/>
            <a:endCxn id="1138" idx="2"/>
          </p:cNvCxnSpPr>
          <p:nvPr/>
        </p:nvCxnSpPr>
        <p:spPr>
          <a:xfrm rot="16200000" flipH="1">
            <a:off x="2040777" y="3192675"/>
            <a:ext cx="161837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0" name="Oval 1139">
            <a:extLst>
              <a:ext uri="{FF2B5EF4-FFF2-40B4-BE49-F238E27FC236}">
                <a16:creationId xmlns:a16="http://schemas.microsoft.com/office/drawing/2014/main" id="{2B03B88E-EA45-9C9B-A806-E265FC78A703}"/>
              </a:ext>
            </a:extLst>
          </p:cNvPr>
          <p:cNvSpPr/>
          <p:nvPr/>
        </p:nvSpPr>
        <p:spPr>
          <a:xfrm>
            <a:off x="2285706" y="3763878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41" name="Connector: Elbow 1140">
            <a:extLst>
              <a:ext uri="{FF2B5EF4-FFF2-40B4-BE49-F238E27FC236}">
                <a16:creationId xmlns:a16="http://schemas.microsoft.com/office/drawing/2014/main" id="{F3E5F38E-AF24-D4EF-7F6F-3741CB9CD71F}"/>
              </a:ext>
            </a:extLst>
          </p:cNvPr>
          <p:cNvCxnSpPr>
            <a:cxnSpLocks/>
            <a:stCxn id="1136" idx="4"/>
            <a:endCxn id="1140" idx="2"/>
          </p:cNvCxnSpPr>
          <p:nvPr/>
        </p:nvCxnSpPr>
        <p:spPr>
          <a:xfrm rot="16200000" flipH="1">
            <a:off x="2047670" y="3627460"/>
            <a:ext cx="148051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2" name="Oval 1141">
            <a:extLst>
              <a:ext uri="{FF2B5EF4-FFF2-40B4-BE49-F238E27FC236}">
                <a16:creationId xmlns:a16="http://schemas.microsoft.com/office/drawing/2014/main" id="{85CE6976-ADDF-6FDC-7CF3-C987F16E7BDB}"/>
              </a:ext>
            </a:extLst>
          </p:cNvPr>
          <p:cNvSpPr/>
          <p:nvPr/>
        </p:nvSpPr>
        <p:spPr>
          <a:xfrm>
            <a:off x="1857553" y="4020259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43" name="Connector: Elbow 1142">
            <a:extLst>
              <a:ext uri="{FF2B5EF4-FFF2-40B4-BE49-F238E27FC236}">
                <a16:creationId xmlns:a16="http://schemas.microsoft.com/office/drawing/2014/main" id="{8419BEC5-9B20-D989-F84A-7FD21BFD7D7C}"/>
              </a:ext>
            </a:extLst>
          </p:cNvPr>
          <p:cNvCxnSpPr>
            <a:cxnSpLocks/>
            <a:stCxn id="1120" idx="2"/>
            <a:endCxn id="1142" idx="2"/>
          </p:cNvCxnSpPr>
          <p:nvPr/>
        </p:nvCxnSpPr>
        <p:spPr>
          <a:xfrm rot="16200000" flipH="1">
            <a:off x="1126255" y="3390579"/>
            <a:ext cx="1134576" cy="328020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5" name="Oval 1144">
            <a:extLst>
              <a:ext uri="{FF2B5EF4-FFF2-40B4-BE49-F238E27FC236}">
                <a16:creationId xmlns:a16="http://schemas.microsoft.com/office/drawing/2014/main" id="{37BE2BC5-874A-5C31-DB84-789A87E6222C}"/>
              </a:ext>
            </a:extLst>
          </p:cNvPr>
          <p:cNvSpPr/>
          <p:nvPr/>
        </p:nvSpPr>
        <p:spPr>
          <a:xfrm>
            <a:off x="1859121" y="4370623"/>
            <a:ext cx="200265" cy="203236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146" name="Connector: Elbow 1145">
            <a:extLst>
              <a:ext uri="{FF2B5EF4-FFF2-40B4-BE49-F238E27FC236}">
                <a16:creationId xmlns:a16="http://schemas.microsoft.com/office/drawing/2014/main" id="{42162A5B-9296-4447-F5F2-7F90F9972D09}"/>
              </a:ext>
            </a:extLst>
          </p:cNvPr>
          <p:cNvCxnSpPr>
            <a:cxnSpLocks/>
            <a:stCxn id="1120" idx="2"/>
            <a:endCxn id="1145" idx="2"/>
          </p:cNvCxnSpPr>
          <p:nvPr/>
        </p:nvCxnSpPr>
        <p:spPr>
          <a:xfrm rot="16200000" flipH="1">
            <a:off x="951857" y="3564977"/>
            <a:ext cx="1484940" cy="329587"/>
          </a:xfrm>
          <a:prstGeom prst="bentConnector2">
            <a:avLst/>
          </a:prstGeom>
          <a:ln w="9525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7" name="Rectangle 1146">
            <a:extLst>
              <a:ext uri="{FF2B5EF4-FFF2-40B4-BE49-F238E27FC236}">
                <a16:creationId xmlns:a16="http://schemas.microsoft.com/office/drawing/2014/main" id="{336BB0C8-7F1B-5342-6606-EBE1BA08B439}"/>
              </a:ext>
            </a:extLst>
          </p:cNvPr>
          <p:cNvSpPr/>
          <p:nvPr/>
        </p:nvSpPr>
        <p:spPr>
          <a:xfrm>
            <a:off x="465082" y="2341350"/>
            <a:ext cx="2542032" cy="2683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Test Case (QM</a:t>
            </a:r>
            <a:r>
              <a:rPr lang="en-US" sz="110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/>
                <a:ea typeface="+mn-ea"/>
                <a:cs typeface="+mn-cs"/>
              </a:rPr>
              <a:t>Domain)</a:t>
            </a:r>
          </a:p>
        </p:txBody>
      </p:sp>
      <p:sp>
        <p:nvSpPr>
          <p:cNvPr id="59" name="Footer Placeholder">
            <a:extLst>
              <a:ext uri="{FF2B5EF4-FFF2-40B4-BE49-F238E27FC236}">
                <a16:creationId xmlns:a16="http://schemas.microsoft.com/office/drawing/2014/main" id="{4F09E88C-E6A8-3D00-7441-DE22094E87F2}"/>
              </a:ext>
            </a:extLst>
          </p:cNvPr>
          <p:cNvSpPr txBox="1">
            <a:spLocks/>
          </p:cNvSpPr>
          <p:nvPr/>
        </p:nvSpPr>
        <p:spPr>
          <a:xfrm>
            <a:off x="860411" y="6212191"/>
            <a:ext cx="5477573" cy="54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© Siemens 2024| Siemens Digital Industries Software | Where today meets tomorrow.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ns Digital Industries Software | Where today meets tomorrow.</a:t>
            </a:r>
          </a:p>
        </p:txBody>
      </p:sp>
      <p:sp>
        <p:nvSpPr>
          <p:cNvPr id="1154" name="Content Placeholder 2">
            <a:extLst>
              <a:ext uri="{FF2B5EF4-FFF2-40B4-BE49-F238E27FC236}">
                <a16:creationId xmlns:a16="http://schemas.microsoft.com/office/drawing/2014/main" id="{84E7E122-58B0-9509-4C92-F2DAC6781FCC}"/>
              </a:ext>
            </a:extLst>
          </p:cNvPr>
          <p:cNvSpPr txBox="1">
            <a:spLocks/>
          </p:cNvSpPr>
          <p:nvPr/>
        </p:nvSpPr>
        <p:spPr>
          <a:xfrm>
            <a:off x="7132700" y="1429414"/>
            <a:ext cx="4802042" cy="44501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Link Test Case in an ALM tools to Part Bill of Material or Design Bill of Material in a PLM tool</a:t>
            </a:r>
          </a:p>
          <a:p>
            <a:pPr marL="465750" lvl="1" indent="-285750"/>
            <a:endParaRPr lang="en-IN" dirty="0"/>
          </a:p>
          <a:p>
            <a:pPr marL="465750" lvl="1" indent="-285750"/>
            <a:r>
              <a:rPr lang="en-IN" dirty="0"/>
              <a:t>The link could be to a Usage of Part in a Configured structure or to a Part itself</a:t>
            </a:r>
          </a:p>
          <a:p>
            <a:pPr marL="465750" lvl="1" indent="-285750"/>
            <a:endParaRPr lang="en-IN" dirty="0"/>
          </a:p>
          <a:p>
            <a:pPr marL="465750" lvl="1" indent="-285750"/>
            <a:r>
              <a:rPr lang="en-IN" dirty="0"/>
              <a:t>Test case </a:t>
            </a:r>
            <a:r>
              <a:rPr lang="en-IN" i="1" dirty="0"/>
              <a:t>Verifies</a:t>
            </a:r>
            <a:r>
              <a:rPr lang="en-IN" dirty="0"/>
              <a:t>  a Part/Design</a:t>
            </a:r>
          </a:p>
          <a:p>
            <a:pPr marL="465750" lvl="1" indent="-285750"/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User navigates the link between Test Case and Part/Design BOM </a:t>
            </a:r>
          </a:p>
        </p:txBody>
      </p:sp>
    </p:spTree>
    <p:extLst>
      <p:ext uri="{BB962C8B-B14F-4D97-AF65-F5344CB8AC3E}">
        <p14:creationId xmlns:p14="http://schemas.microsoft.com/office/powerpoint/2010/main" val="36305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99B3-2B7F-C436-3AA1-28F777D0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3" y="276583"/>
            <a:ext cx="9863997" cy="663539"/>
          </a:xfrm>
        </p:spPr>
        <p:txBody>
          <a:bodyPr/>
          <a:lstStyle/>
          <a:p>
            <a:r>
              <a:rPr lang="en-US" dirty="0"/>
              <a:t>Use case 4 – Submit and Resolve Change on Part/Design</a:t>
            </a:r>
            <a:br>
              <a:rPr lang="en-US" dirty="0"/>
            </a:br>
            <a:br>
              <a:rPr lang="en-US" dirty="0"/>
            </a:br>
            <a:endParaRPr lang="en-US" sz="1600" dirty="0"/>
          </a:p>
        </p:txBody>
      </p:sp>
      <p:sp>
        <p:nvSpPr>
          <p:cNvPr id="59" name="Footer Placeholder">
            <a:extLst>
              <a:ext uri="{FF2B5EF4-FFF2-40B4-BE49-F238E27FC236}">
                <a16:creationId xmlns:a16="http://schemas.microsoft.com/office/drawing/2014/main" id="{4F09E88C-E6A8-3D00-7441-DE22094E87F2}"/>
              </a:ext>
            </a:extLst>
          </p:cNvPr>
          <p:cNvSpPr txBox="1">
            <a:spLocks/>
          </p:cNvSpPr>
          <p:nvPr/>
        </p:nvSpPr>
        <p:spPr>
          <a:xfrm>
            <a:off x="860411" y="6212191"/>
            <a:ext cx="5477573" cy="54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© Siemens 2024| Siemens Digital Industries Software | Where today meets tomorrow.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ns Digital Industries Software | Where today meets tomorrow.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85AA9D2-4796-697E-863C-3F195A55AB6A}"/>
              </a:ext>
            </a:extLst>
          </p:cNvPr>
          <p:cNvSpPr/>
          <p:nvPr/>
        </p:nvSpPr>
        <p:spPr>
          <a:xfrm>
            <a:off x="860411" y="1947672"/>
            <a:ext cx="2778901" cy="29992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User A </a:t>
            </a:r>
            <a:r>
              <a:rPr lang="en-US" i="1" dirty="0"/>
              <a:t>submits</a:t>
            </a:r>
            <a:r>
              <a:rPr lang="en-US" dirty="0"/>
              <a:t> a problem with Part/Design in a PLM tool. User A identifies other </a:t>
            </a:r>
            <a:r>
              <a:rPr lang="en-US" i="1" dirty="0"/>
              <a:t>related</a:t>
            </a:r>
            <a:r>
              <a:rPr lang="en-US" dirty="0"/>
              <a:t> objects (such as Requirements and Test Cases) in ALM tool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1BDA45-FB0A-9E64-7DA9-980A40E491BC}"/>
              </a:ext>
            </a:extLst>
          </p:cNvPr>
          <p:cNvSpPr/>
          <p:nvPr/>
        </p:nvSpPr>
        <p:spPr>
          <a:xfrm>
            <a:off x="4926443" y="1947672"/>
            <a:ext cx="2452765" cy="29992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User B </a:t>
            </a:r>
            <a:r>
              <a:rPr lang="en-US" i="1" dirty="0"/>
              <a:t>works</a:t>
            </a:r>
            <a:r>
              <a:rPr lang="en-US" dirty="0"/>
              <a:t> on the problem, </a:t>
            </a:r>
            <a:r>
              <a:rPr lang="en-US" i="1" dirty="0"/>
              <a:t>identifies</a:t>
            </a:r>
            <a:r>
              <a:rPr lang="en-US" dirty="0"/>
              <a:t> the solution and other affected objects </a:t>
            </a:r>
            <a:r>
              <a:rPr lang="en-US" i="1" dirty="0"/>
              <a:t>makes</a:t>
            </a:r>
            <a:r>
              <a:rPr lang="en-US" dirty="0"/>
              <a:t> necessary changes to Part/Design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268FE4-2AB2-BD7E-F9E4-D1444BB72426}"/>
              </a:ext>
            </a:extLst>
          </p:cNvPr>
          <p:cNvSpPr/>
          <p:nvPr/>
        </p:nvSpPr>
        <p:spPr>
          <a:xfrm>
            <a:off x="9239363" y="1929384"/>
            <a:ext cx="2452765" cy="299923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r>
              <a:rPr lang="en-US" dirty="0"/>
              <a:t>User A is notified of the resolution and affected objects. User A navigates the relevant information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3B7F33B-FEC6-6A1B-A5E7-02CEDA57F435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639312" y="3447288"/>
            <a:ext cx="1287131" cy="0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87C99AA-6B26-8905-551F-E3F91B971FA9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7379208" y="3429000"/>
            <a:ext cx="1860155" cy="18288"/>
          </a:xfrm>
          <a:prstGeom prst="straightConnector1">
            <a:avLst/>
          </a:prstGeom>
          <a:ln w="9525">
            <a:solidFill>
              <a:schemeClr val="accent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9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F354D-D35E-7F4B-0784-8ECEF8BC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PLM Domain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D8601-9461-D846-6DEC-0145D63513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Page </a:t>
            </a:r>
            <a:fld id="{15EBE321-CBB1-4E91-BD14-37C8D44326FB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643A9ABD-D074-786A-9422-0E982BC54EBA}"/>
              </a:ext>
            </a:extLst>
          </p:cNvPr>
          <p:cNvSpPr txBox="1">
            <a:spLocks/>
          </p:cNvSpPr>
          <p:nvPr/>
        </p:nvSpPr>
        <p:spPr>
          <a:xfrm>
            <a:off x="1059162" y="6431112"/>
            <a:ext cx="5477573" cy="5472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© Siemens 2024| Siemens Digital Industries Software | Where today meets tomorrow.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ns Digital Industries Software | Where today meets tomorrow.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8654F2-DEA3-7DB6-3BF0-E7992E4DF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964" y="1546697"/>
            <a:ext cx="8436071" cy="37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65321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Dark Gray | 102 102 126">
      <a:srgbClr val="66667E"/>
    </a:custClr>
    <a:custClr name="Gray | 153 153 169">
      <a:srgbClr val="9999A9"/>
    </a:custClr>
    <a:custClr name="Soft Gray | 204 204 212">
      <a:srgbClr val="CCCCD4"/>
    </a:custClr>
    <a:custClr name="Light Gray | 229 229 233">
      <a:srgbClr val="E5E5E9"/>
    </a:custClr>
    <a:custClr name="Purple | 170 50 190">
      <a:srgbClr val="AA32BE"/>
    </a:custClr>
    <a:custClr name="Dark Purple | 80 0 120">
      <a:srgbClr val="500078"/>
    </a:custClr>
    <a:custClr name="Yellow | 255 215 50">
      <a:srgbClr val="FFD732"/>
    </a:custClr>
    <a:custClr name="Orange | 255 144 0">
      <a:srgbClr val="FF9000"/>
    </a:custClr>
    <a:custClr name="Soft Red | 254 131 137">
      <a:srgbClr val="FE8389"/>
    </a:custClr>
    <a:custClr name="Red | 239 1 55">
      <a:srgbClr val="EF0137"/>
    </a:custClr>
    <a:custClr name="Bold Green | For creation of the Focus Line">
      <a:srgbClr val="00FFB9"/>
    </a:custClr>
    <a:custClr name="Bold Blue | For creation of the Focus Line">
      <a:srgbClr val="00E6DC"/>
    </a:custClr>
    <a:custClr name="Light Sand | 243 243 240">
      <a:srgbClr val="F3F3F0"/>
    </a:custClr>
    <a:custClr name="Siemens Petrol | 0 153 153">
      <a:srgbClr val="009999"/>
    </a:custClr>
    <a:custClr name="Soft Green | 0 215 160">
      <a:srgbClr val="00D7A0"/>
    </a:custClr>
    <a:custClr name="Green | 0 175 142">
      <a:srgbClr val="00AF8E"/>
    </a:custClr>
    <a:custClr name="Soft Blue | 0 190 220">
      <a:srgbClr val="00BEDC"/>
    </a:custClr>
    <a:custClr name="Blue | 0 135 190">
      <a:srgbClr val="0087BE"/>
    </a:custClr>
    <a:custClr name="Dark Blue | 0 85 124">
      <a:srgbClr val="00557C"/>
    </a:custClr>
    <a:custClr name="Deep Blue | 0 0 40">
      <a:srgbClr val="000028"/>
    </a:custClr>
  </a:custClrLst>
  <a:extLst>
    <a:ext uri="{05A4C25C-085E-4340-85A3-A5531E510DB2}">
      <thm15:themeFamily xmlns:thm15="http://schemas.microsoft.com/office/thememl/2012/main" name="sie-ppt-O365-standard-v3-0_DISW_Light_v2_Text" id="{DCD619B3-4CC4-FD46-BC03-D3C5B72D0803}" vid="{400DDED3-CACE-784D-834E-2E309FB35F50}"/>
    </a:ext>
  </a:extLst>
</a:theme>
</file>

<file path=ppt/theme/theme2.xml><?xml version="1.0" encoding="utf-8"?>
<a:theme xmlns:a="http://schemas.openxmlformats.org/drawingml/2006/main" name="1_Siemens 2020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BEDC"/>
      </a:hlink>
      <a:folHlink>
        <a:srgbClr val="0087BE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Siemens Petrol | 0 153 153">
      <a:srgbClr val="009999"/>
    </a:custClr>
    <a:custClr name="No color">
      <a:srgbClr val="FFFFFF"/>
    </a:custClr>
    <a:custClr name="Dark Blue | 0 85 124">
      <a:srgbClr val="00557C"/>
    </a:custClr>
    <a:custClr name="Dark Green | 0 100 110">
      <a:srgbClr val="00646E"/>
    </a:custClr>
    <a:custClr name="Dark Sand | 170 170 150">
      <a:srgbClr val="AAAA96"/>
    </a:custClr>
    <a:custClr name="Deep Blue | 0 0 40">
      <a:srgbClr val="000028"/>
    </a:custClr>
    <a:custClr name="Deep Blue 40% (Gray) | 153 153 169">
      <a:srgbClr val="9999A9"/>
    </a:custClr>
    <a:custClr name="Dark Purple | 80 0 120">
      <a:srgbClr val="500078"/>
    </a:custClr>
    <a:custClr name="Dark Orange | 236 102 2">
      <a:srgbClr val="EC6602"/>
    </a:custClr>
    <a:custClr name="Red | 239 1 55">
      <a:srgbClr val="EF0137"/>
    </a:custClr>
    <a:custClr name="Deep Blue | 0 0 40">
      <a:srgbClr val="000028"/>
    </a:custClr>
    <a:custClr name="No color">
      <a:srgbClr val="FFFFFF"/>
    </a:custClr>
    <a:custClr name="Blue | 0 135 190">
      <a:srgbClr val="0087BE"/>
    </a:custClr>
    <a:custClr name="Green | 0 175 142">
      <a:srgbClr val="00AF8E"/>
    </a:custClr>
    <a:custClr name="Soft Sand | 197 197 184">
      <a:srgbClr val="C5C5B8"/>
    </a:custClr>
    <a:custClr name="Deep Blue 80% | 51 51 83">
      <a:srgbClr val="333353"/>
    </a:custClr>
    <a:custClr name="Deep Blue 20% (Soft Gray) | 204 204 212">
      <a:srgbClr val="CCCCD4"/>
    </a:custClr>
    <a:custClr name="Purple | 170 50 190">
      <a:srgbClr val="AA32BE"/>
    </a:custClr>
    <a:custClr name="Orange | 255 144 0">
      <a:srgbClr val="FF9000"/>
    </a:custClr>
    <a:custClr name="Soft Red | 254 131 137">
      <a:srgbClr val="FE8389"/>
    </a:custClr>
    <a:custClr name="Light Sand | 243 243 240">
      <a:srgbClr val="F3F3F0"/>
    </a:custClr>
    <a:custClr name="No color">
      <a:srgbClr val="FFFFFF"/>
    </a:custClr>
    <a:custClr name="Soft Blue | 0 190 220">
      <a:srgbClr val="00BEDC"/>
    </a:custClr>
    <a:custClr name="Soft Green | 0 215 160">
      <a:srgbClr val="00D7A0"/>
    </a:custClr>
    <a:custClr name="Bright Sand | 223 223 217">
      <a:srgbClr val="DFDFD9"/>
    </a:custClr>
    <a:custClr name="Deep Blue 60% (Dark Gray) | 102 102 126">
      <a:srgbClr val="66667E"/>
    </a:custClr>
    <a:custClr name="Deep Blue 10% (Light Gray) | 229 229 233">
      <a:srgbClr val="E5E5E9"/>
    </a:custClr>
    <a:custClr name="Yellow | 255 215 50">
      <a:srgbClr val="FFD732"/>
    </a:custClr>
    <a:custClr name="Bold Green">
      <a:srgbClr val="00FFB9"/>
    </a:custClr>
    <a:custClr name="Bold Blue">
      <a:srgbClr val="00E6D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b776b0-c667-4c1f-a450-551154e8219c">
      <Terms xmlns="http://schemas.microsoft.com/office/infopath/2007/PartnerControls"/>
    </lcf76f155ced4ddcb4097134ff3c332f>
    <TaxCatchAll xmlns="355cf651-a7d1-4a33-92af-879e72efaa9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71A386B8CD74498B2CD5D3EB2C49D5" ma:contentTypeVersion="11" ma:contentTypeDescription="Create a new document." ma:contentTypeScope="" ma:versionID="3492ab15442ad0a30eadf85733bc43b5">
  <xsd:schema xmlns:xsd="http://www.w3.org/2001/XMLSchema" xmlns:xs="http://www.w3.org/2001/XMLSchema" xmlns:p="http://schemas.microsoft.com/office/2006/metadata/properties" xmlns:ns2="fab776b0-c667-4c1f-a450-551154e8219c" xmlns:ns3="355cf651-a7d1-4a33-92af-879e72efaa9e" targetNamespace="http://schemas.microsoft.com/office/2006/metadata/properties" ma:root="true" ma:fieldsID="80de16a81fb322ed4e4452722a42b217" ns2:_="" ns3:_="">
    <xsd:import namespace="fab776b0-c667-4c1f-a450-551154e8219c"/>
    <xsd:import namespace="355cf651-a7d1-4a33-92af-879e72efaa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b776b0-c667-4c1f-a450-551154e821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63edab7-d5f1-4c02-989a-0e8ed7c6c3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5cf651-a7d1-4a33-92af-879e72efaa9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92d1363-e128-490d-beb0-e632b8187883}" ma:internalName="TaxCatchAll" ma:showField="CatchAllData" ma:web="355cf651-a7d1-4a33-92af-879e72efaa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007A83-87D9-42B5-B430-18B5784C8196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fab776b0-c667-4c1f-a450-551154e8219c"/>
    <ds:schemaRef ds:uri="http://schemas.openxmlformats.org/package/2006/metadata/core-properties"/>
    <ds:schemaRef ds:uri="355cf651-a7d1-4a33-92af-879e72efaa9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B858679-C1EA-4B71-AB5A-4168E5F051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E88CCE-2A3A-4FA1-A5D1-6A92FA07EA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ab776b0-c667-4c1f-a450-551154e8219c"/>
    <ds:schemaRef ds:uri="355cf651-a7d1-4a33-92af-879e72efaa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9d258917-277f-42cd-a3cd-14c4e9ee58bc}" enabled="1" method="Standar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594</Words>
  <Application>Microsoft Office PowerPoint</Application>
  <PresentationFormat>Widescreen</PresentationFormat>
  <Paragraphs>70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Wingdings</vt:lpstr>
      <vt:lpstr>Siemens 2020</vt:lpstr>
      <vt:lpstr>1_Siemens 2020</vt:lpstr>
      <vt:lpstr>OSLC Enhancements for PLM</vt:lpstr>
      <vt:lpstr>Scope of the Specification</vt:lpstr>
      <vt:lpstr>Use case 1 – Part/Design (PLM Domain) satisfies Requirement (RM)  </vt:lpstr>
      <vt:lpstr>Use case 2 – Part/Design (PLM Domain)  Realizes Architecture Resource (AM)  </vt:lpstr>
      <vt:lpstr>Use case 3 – Test Case(QM) verifies Part/Design (PLM Domain)  </vt:lpstr>
      <vt:lpstr>Use case 4 – Submit and Resolve Change on Part/Design  </vt:lpstr>
      <vt:lpstr>New PLM Domain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Srinivasan, Krishnan (DI SW LCS APPS AR)</dc:creator>
  <cp:keywords>C_Unrestricted</cp:keywords>
  <cp:lastModifiedBy>Srinivasan, Krishnan (DI SW LCS APPS AR)</cp:lastModifiedBy>
  <cp:revision>2</cp:revision>
  <dcterms:created xsi:type="dcterms:W3CDTF">2024-10-01T01:55:51Z</dcterms:created>
  <dcterms:modified xsi:type="dcterms:W3CDTF">2024-10-03T14:23:23Z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  <property fmtid="{D5CDD505-2E9C-101B-9397-08002B2CF9AE}" pid="3" name="sodocoClasLang">
    <vt:lpwstr>Unrestricted</vt:lpwstr>
  </property>
  <property fmtid="{D5CDD505-2E9C-101B-9397-08002B2CF9AE}" pid="4" name="sodocoClasLangId">
    <vt:i4>0</vt:i4>
  </property>
  <property fmtid="{D5CDD505-2E9C-101B-9397-08002B2CF9AE}" pid="5" name="sodocoClasId">
    <vt:i4>0</vt:i4>
  </property>
  <property fmtid="{D5CDD505-2E9C-101B-9397-08002B2CF9AE}" pid="6" name="ContentTypeId">
    <vt:lpwstr>0x010100AC71A386B8CD74498B2CD5D3EB2C49D5</vt:lpwstr>
  </property>
  <property fmtid="{D5CDD505-2E9C-101B-9397-08002B2CF9AE}" pid="7" name="MediaServiceImageTags">
    <vt:lpwstr/>
  </property>
</Properties>
</file>